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2" r:id="rId1"/>
  </p:sldMasterIdLst>
  <p:sldIdLst>
    <p:sldId id="273" r:id="rId2"/>
    <p:sldId id="274" r:id="rId3"/>
    <p:sldId id="256" r:id="rId4"/>
    <p:sldId id="27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6" r:id="rId20"/>
    <p:sldId id="272" r:id="rId21"/>
  </p:sldIdLst>
  <p:sldSz cx="10693400" cy="7562850"/>
  <p:notesSz cx="10693400" cy="7562850"/>
  <p:defaultTextStyle>
    <a:defPPr>
      <a:defRPr lang="pl-PL"/>
    </a:defPPr>
    <a:lvl1pPr marL="0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8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6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4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4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4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2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1" algn="l" defTabSz="91423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35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23782" y="1512570"/>
            <a:ext cx="9182066" cy="2016760"/>
          </a:xfrm>
          <a:ln>
            <a:noFill/>
          </a:ln>
        </p:spPr>
        <p:txBody>
          <a:bodyPr vert="horz" tIns="0" rIns="20863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4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23781" y="3560358"/>
            <a:ext cx="9185631" cy="1932728"/>
          </a:xfrm>
        </p:spPr>
        <p:txBody>
          <a:bodyPr lIns="0" rIns="20863"/>
          <a:lstStyle>
            <a:lvl1pPr marL="0" marR="52157" indent="0" algn="r">
              <a:buNone/>
              <a:defRPr>
                <a:solidFill>
                  <a:schemeClr val="tx1"/>
                </a:solidFill>
              </a:defRPr>
            </a:lvl1pPr>
            <a:lvl2pPr marL="521574" indent="0" algn="ctr">
              <a:buNone/>
            </a:lvl2pPr>
            <a:lvl3pPr marL="1043148" indent="0" algn="ctr">
              <a:buNone/>
            </a:lvl3pPr>
            <a:lvl4pPr marL="1564721" indent="0" algn="ctr">
              <a:buNone/>
            </a:lvl4pPr>
            <a:lvl5pPr marL="2086295" indent="0" algn="ctr">
              <a:buNone/>
            </a:lvl5pPr>
            <a:lvl6pPr marL="2607869" indent="0" algn="ctr">
              <a:buNone/>
            </a:lvl6pPr>
            <a:lvl7pPr marL="3129443" indent="0" algn="ctr">
              <a:buNone/>
            </a:lvl7pPr>
            <a:lvl8pPr marL="3651016" indent="0" algn="ctr">
              <a:buNone/>
            </a:lvl8pPr>
            <a:lvl9pPr marL="417259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752715" y="1008382"/>
            <a:ext cx="2406015" cy="5747416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34670" y="1008382"/>
            <a:ext cx="7039822" cy="574741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0217" y="1452067"/>
            <a:ext cx="9089390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4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0217" y="2982643"/>
            <a:ext cx="9089390" cy="1664877"/>
          </a:xfrm>
        </p:spPr>
        <p:txBody>
          <a:bodyPr lIns="52157" rIns="52157" anchor="t"/>
          <a:lstStyle>
            <a:lvl1pPr marL="0" indent="0">
              <a:buNone/>
              <a:defRPr sz="25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4670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435812" y="2117427"/>
            <a:ext cx="4722918" cy="489064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</p:spPr>
        <p:txBody>
          <a:bodyPr tIns="52157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4670" y="2045926"/>
            <a:ext cx="4724775" cy="727119"/>
          </a:xfrm>
        </p:spPr>
        <p:txBody>
          <a:bodyPr lIns="52157" tIns="0" rIns="52157" bIns="0" anchor="ctr">
            <a:noAutofit/>
          </a:bodyPr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5432099" y="2050899"/>
            <a:ext cx="4726631" cy="722146"/>
          </a:xfrm>
        </p:spPr>
        <p:txBody>
          <a:bodyPr lIns="52157" tIns="0" rIns="52157" bIns="0" anchor="ctr"/>
          <a:lstStyle>
            <a:lvl1pPr marL="0" indent="0">
              <a:buNone/>
              <a:defRPr sz="27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534670" y="2773045"/>
            <a:ext cx="4724775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432099" y="2773045"/>
            <a:ext cx="4726631" cy="4240975"/>
          </a:xfrm>
        </p:spPr>
        <p:txBody>
          <a:bodyPr tIns="0"/>
          <a:lstStyle>
            <a:lvl1pPr>
              <a:defRPr sz="25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713172" cy="1260475"/>
          </a:xfrm>
        </p:spPr>
        <p:txBody>
          <a:bodyPr vert="horz" tIns="5215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7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2005" y="567216"/>
            <a:ext cx="3208020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3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802005" y="1848697"/>
            <a:ext cx="3208020" cy="5041900"/>
          </a:xfrm>
        </p:spPr>
        <p:txBody>
          <a:bodyPr lIns="20863" rIns="20863"/>
          <a:lstStyle>
            <a:lvl1pPr marL="0" indent="0" algn="l">
              <a:buNone/>
              <a:defRPr sz="1600"/>
            </a:lvl1pPr>
            <a:lvl2pPr indent="0" algn="l">
              <a:buNone/>
              <a:defRPr sz="14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180822" y="1848697"/>
            <a:ext cx="5977908" cy="5041900"/>
          </a:xfrm>
        </p:spPr>
        <p:txBody>
          <a:bodyPr tIns="0"/>
          <a:lstStyle>
            <a:lvl1pPr>
              <a:defRPr sz="32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1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702172" y="1221963"/>
            <a:ext cx="6148705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9360390" y="5910634"/>
            <a:ext cx="181788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15" tIns="52157" rIns="104315" bIns="5215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12893" y="1297966"/>
            <a:ext cx="2587803" cy="1745279"/>
          </a:xfrm>
        </p:spPr>
        <p:txBody>
          <a:bodyPr vert="horz" lIns="52157" tIns="52157" rIns="52157" bIns="52157" anchor="b"/>
          <a:lstStyle>
            <a:lvl1pPr algn="l">
              <a:buNone/>
              <a:defRPr sz="23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2894" y="3119521"/>
            <a:ext cx="2584238" cy="2403306"/>
          </a:xfrm>
        </p:spPr>
        <p:txBody>
          <a:bodyPr lIns="73020" rIns="52157" bIns="52157" anchor="t"/>
          <a:lstStyle>
            <a:lvl1pPr marL="0" indent="0" algn="l">
              <a:spcBef>
                <a:spcPts val="285"/>
              </a:spcBef>
              <a:buFontTx/>
              <a:buNone/>
              <a:defRPr sz="15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9445837" y="7009642"/>
            <a:ext cx="712893" cy="402652"/>
          </a:xfrm>
        </p:spPr>
        <p:txBody>
          <a:bodyPr/>
          <a:lstStyle/>
          <a:p>
            <a:fld id="{B6F15528-21DE-4FAA-801E-634DDDAF4B2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4076441" y="1322801"/>
            <a:ext cx="5400167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11139" y="6414417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5123921" y="6859085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11139" y="-7878"/>
            <a:ext cx="10715678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5123921" y="-7878"/>
            <a:ext cx="5569479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4315" tIns="52157" rIns="104315" bIns="5215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534670" y="776453"/>
            <a:ext cx="9624060" cy="1260475"/>
          </a:xfrm>
          <a:prstGeom prst="rect">
            <a:avLst/>
          </a:prstGeom>
        </p:spPr>
        <p:txBody>
          <a:bodyPr vert="horz" lIns="0" tIns="52157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534670" y="2134404"/>
            <a:ext cx="9624060" cy="4840224"/>
          </a:xfrm>
          <a:prstGeom prst="rect">
            <a:avLst/>
          </a:prstGeom>
        </p:spPr>
        <p:txBody>
          <a:bodyPr vert="horz" lIns="104315" tIns="52157" rIns="104315" bIns="52157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3118909" y="7009642"/>
            <a:ext cx="3920913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9267613" y="7009642"/>
            <a:ext cx="891117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4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22239" y="223211"/>
            <a:ext cx="10736141" cy="715950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rtl="0" eaLnBrk="1" latinLnBrk="0" hangingPunct="1">
        <a:spcBef>
          <a:spcPct val="0"/>
        </a:spcBef>
        <a:buNone/>
        <a:defRPr kumimoji="0" sz="57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12944" indent="-312944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03" indent="-28165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indent="-28165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92" indent="-2399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669036" indent="-2399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981980" indent="-2399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190610" indent="-20863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03554" indent="-208630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498" indent="-20863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1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7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8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4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1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5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RAjhDD0Ws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RAjhDD0Ws4" TargetMode="External"/><Relationship Id="rId2" Type="http://schemas.openxmlformats.org/officeDocument/2006/relationships/hyperlink" Target="https://support.office.com/pl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urk.edu.pl/zasoby/13/Instrukcje_multimedialne_Teams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office.com/?omkt=pl-pl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2300" y="5686425"/>
            <a:ext cx="9713172" cy="1260475"/>
          </a:xfrm>
        </p:spPr>
        <p:txBody>
          <a:bodyPr>
            <a:normAutofit fontScale="90000"/>
          </a:bodyPr>
          <a:lstStyle/>
          <a:p>
            <a:pPr marL="84124" algn="ctr">
              <a:spcBef>
                <a:spcPts val="100"/>
              </a:spcBef>
            </a:pPr>
            <a:r>
              <a:rPr lang="pl-PL" sz="6000" b="1" spc="-5" dirty="0" smtClean="0">
                <a:latin typeface="Times New Roman" pitchFamily="18" charset="0"/>
                <a:cs typeface="Times New Roman" pitchFamily="18" charset="0"/>
              </a:rPr>
              <a:t>INSTRUKCJA DLA UCZNIA </a:t>
            </a:r>
            <a:br>
              <a:rPr lang="pl-PL" sz="6000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6000" b="1" spc="-5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6000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6000" b="1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pl-PL" sz="6000" b="1" spc="-10" dirty="0" smtClean="0">
                <a:latin typeface="Times New Roman" pitchFamily="18" charset="0"/>
                <a:cs typeface="Times New Roman" pitchFamily="18" charset="0"/>
              </a:rPr>
              <a:t>PLATFORMA </a:t>
            </a:r>
            <a:br>
              <a:rPr lang="pl-PL" sz="6000" b="1" spc="-1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6000" b="1" spc="-5" dirty="0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pl-PL" sz="6000" b="1" spc="1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6000" b="1" spc="-5" dirty="0" smtClean="0">
                <a:latin typeface="Times New Roman" pitchFamily="18" charset="0"/>
                <a:cs typeface="Times New Roman" pitchFamily="18" charset="0"/>
              </a:rPr>
              <a:t>TEAMS</a:t>
            </a:r>
            <a:br>
              <a:rPr lang="pl-PL" sz="6000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900" b="1" spc="-5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pl-PL" sz="6000" b="1" spc="-5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6000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/>
              <a:t>Usługa Microsoft </a:t>
            </a:r>
            <a:r>
              <a:rPr lang="pl-PL" sz="4000" dirty="0" err="1" smtClean="0"/>
              <a:t>Teams</a:t>
            </a:r>
            <a:r>
              <a:rPr lang="pl-PL" sz="4000" dirty="0" smtClean="0"/>
              <a:t> działa na platformach Windows, Mac, Android i </a:t>
            </a:r>
            <a:r>
              <a:rPr lang="pl-PL" sz="4000" dirty="0" err="1" smtClean="0"/>
              <a:t>iOS</a:t>
            </a:r>
            <a:r>
              <a:rPr lang="pl-PL" sz="4000" dirty="0" smtClean="0"/>
              <a:t> oraz w Internecie.</a:t>
            </a:r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6000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406" y="888684"/>
            <a:ext cx="9319895" cy="8194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35866" rIns="0" bIns="0" rtlCol="0">
            <a:spAutoFit/>
          </a:bodyPr>
          <a:lstStyle/>
          <a:p>
            <a:pPr marL="12698" algn="ctr">
              <a:spcBef>
                <a:spcPts val="1070"/>
              </a:spcBef>
            </a:pPr>
            <a:r>
              <a:rPr b="1" dirty="0">
                <a:latin typeface="Times New Roman" pitchFamily="18" charset="0"/>
                <a:cs typeface="Times New Roman" pitchFamily="18" charset="0"/>
              </a:rPr>
              <a:t>JAK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ROZWIĄZAĆ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ZADANIA I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PRZESŁAĆ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JE</a:t>
            </a:r>
            <a:r>
              <a:rPr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 smtClean="0">
                <a:latin typeface="Times New Roman" pitchFamily="18" charset="0"/>
                <a:cs typeface="Times New Roman" pitchFamily="18" charset="0"/>
              </a:rPr>
              <a:t>NAUCZYCIELOWI</a:t>
            </a:r>
            <a:r>
              <a:rPr lang="pl-PL" b="1" spc="-5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marL="12698" algn="ctr">
              <a:spcBef>
                <a:spcPts val="970"/>
              </a:spcBef>
            </a:pPr>
            <a:r>
              <a:rPr b="1" spc="-5" dirty="0">
                <a:latin typeface="Times New Roman" pitchFamily="18" charset="0"/>
                <a:cs typeface="Times New Roman" pitchFamily="18" charset="0"/>
              </a:rPr>
              <a:t>Wchodzimy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zakładki Zadania (zadane zadanie zobaczymy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też w</a:t>
            </a:r>
            <a:r>
              <a:rPr b="1" spc="19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Ogłoszeniach).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406" y="3152457"/>
            <a:ext cx="8267065" cy="2898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marL="12698" algn="ctr">
              <a:spcBef>
                <a:spcPts val="100"/>
              </a:spcBef>
            </a:pPr>
            <a:r>
              <a:rPr b="1" spc="-5" dirty="0">
                <a:latin typeface="Times New Roman" pitchFamily="18" charset="0"/>
                <a:cs typeface="Times New Roman" pitchFamily="18" charset="0"/>
              </a:rPr>
              <a:t>Zobaczymy wszystkie zadane zadania do wykonania, z terminami </a:t>
            </a:r>
            <a:r>
              <a:rPr b="1" spc="-5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 err="1" smtClean="0">
                <a:latin typeface="Times New Roman" pitchFamily="18" charset="0"/>
                <a:cs typeface="Times New Roman" pitchFamily="18" charset="0"/>
              </a:rPr>
              <a:t>punktacją</a:t>
            </a:r>
            <a:r>
              <a:rPr lang="pl-PL" b="1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b="1" spc="-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03500" y="1876427"/>
            <a:ext cx="3733800" cy="1019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0375" y="4391027"/>
            <a:ext cx="9534525" cy="22500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405" y="1095059"/>
            <a:ext cx="9311006" cy="8624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31108" rIns="0" bIns="0" rtlCol="0">
            <a:spAutoFit/>
          </a:bodyPr>
          <a:lstStyle/>
          <a:p>
            <a:pPr marL="12698" algn="ctr">
              <a:spcBef>
                <a:spcPts val="244"/>
              </a:spcBef>
            </a:pPr>
            <a:r>
              <a:rPr b="1" spc="-5" dirty="0">
                <a:latin typeface="Times New Roman" pitchFamily="18" charset="0"/>
                <a:cs typeface="Times New Roman" pitchFamily="18" charset="0"/>
              </a:rPr>
              <a:t>Klikamy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wybrane zadanie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widzimy szczegóły zadania.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Pod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napisem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Moja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praca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jest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zadanie do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pobrania -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może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być</a:t>
            </a:r>
            <a:r>
              <a:rPr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 err="1">
                <a:latin typeface="Times New Roman" pitchFamily="18" charset="0"/>
                <a:cs typeface="Times New Roman" pitchFamily="18" charset="0"/>
              </a:rPr>
              <a:t>plik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spc="-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spc="-5" dirty="0">
                <a:latin typeface="Times New Roman" pitchFamily="18" charset="0"/>
                <a:cs typeface="Times New Roman" pitchFamily="18" charset="0"/>
              </a:rPr>
            </a:br>
            <a:r>
              <a:rPr b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aplikacji </a:t>
            </a:r>
            <a:r>
              <a:rPr b="1" spc="-5" dirty="0" smtClean="0">
                <a:latin typeface="Times New Roman" pitchFamily="18" charset="0"/>
                <a:cs typeface="Times New Roman" pitchFamily="18" charset="0"/>
              </a:rPr>
              <a:t>Word/Excel/Power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Point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– w zależności od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wyboru</a:t>
            </a:r>
            <a:r>
              <a:rPr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nauczyciela.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2486025"/>
            <a:ext cx="7937500" cy="4230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407" y="1095060"/>
            <a:ext cx="9624695" cy="3084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31108" rIns="0" bIns="0" rtlCol="0">
            <a:spAutoFit/>
          </a:bodyPr>
          <a:lstStyle/>
          <a:p>
            <a:pPr marL="12698" algn="ctr">
              <a:spcBef>
                <a:spcPts val="244"/>
              </a:spcBef>
            </a:pPr>
            <a:r>
              <a:rPr b="1" spc="-5" dirty="0">
                <a:latin typeface="Times New Roman" pitchFamily="18" charset="0"/>
                <a:cs typeface="Times New Roman" pitchFamily="18" charset="0"/>
              </a:rPr>
              <a:t>Klikamy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plik pod napisem Moja praca. 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6405" y="5306377"/>
            <a:ext cx="9513570" cy="5886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34284" rIns="0" bIns="0" rtlCol="0">
            <a:spAutoFit/>
          </a:bodyPr>
          <a:lstStyle/>
          <a:p>
            <a:pPr marL="12698" algn="ctr">
              <a:spcBef>
                <a:spcPts val="270"/>
              </a:spcBef>
            </a:pPr>
            <a:r>
              <a:rPr lang="pl-PL" b="1" spc="-10" dirty="0" smtClean="0">
                <a:latin typeface="Times New Roman" pitchFamily="18" charset="0"/>
                <a:cs typeface="Times New Roman" pitchFamily="18" charset="0"/>
              </a:rPr>
              <a:t>Wykonujemy zadanie</a:t>
            </a:r>
            <a:r>
              <a:rPr b="1" spc="-1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Po wykonaniu zadania </a:t>
            </a:r>
            <a:r>
              <a:rPr b="1" spc="-10" dirty="0" err="1">
                <a:latin typeface="Times New Roman" pitchFamily="18" charset="0"/>
                <a:cs typeface="Times New Roman" pitchFamily="18" charset="0"/>
              </a:rPr>
              <a:t>klikamy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spc="-1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spc="-10" dirty="0">
                <a:latin typeface="Times New Roman" pitchFamily="18" charset="0"/>
                <a:cs typeface="Times New Roman" pitchFamily="18" charset="0"/>
              </a:rPr>
            </a:br>
            <a:r>
              <a:rPr b="1" spc="-1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spc="-1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b="1" spc="-10" dirty="0" err="1" smtClean="0">
                <a:latin typeface="Times New Roman" pitchFamily="18" charset="0"/>
                <a:cs typeface="Times New Roman" pitchFamily="18" charset="0"/>
              </a:rPr>
              <a:t>Zamknij</a:t>
            </a:r>
            <a:r>
              <a:rPr lang="pl-PL" b="1" spc="-1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b="1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– w prawym, górnym rogu – pod</a:t>
            </a:r>
            <a:r>
              <a:rPr lang="pl-PL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 err="1">
                <a:latin typeface="Times New Roman" pitchFamily="18" charset="0"/>
                <a:cs typeface="Times New Roman" pitchFamily="18" charset="0"/>
              </a:rPr>
              <a:t>inicjałami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1536701" y="2181225"/>
            <a:ext cx="7162800" cy="238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89900" y="5838827"/>
            <a:ext cx="1764030" cy="913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409" y="1041082"/>
            <a:ext cx="7643492" cy="8253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marL="12698" marR="5080" algn="ctr">
              <a:lnSpc>
                <a:spcPct val="110100"/>
              </a:lnSpc>
              <a:spcBef>
                <a:spcPts val="100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Praca zostaje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automatycznie zapisana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po </a:t>
            </a:r>
            <a:r>
              <a:rPr sz="2400" b="1" spc="-5" dirty="0" err="1">
                <a:latin typeface="Times New Roman" pitchFamily="18" charset="0"/>
                <a:cs typeface="Times New Roman" pitchFamily="18" charset="0"/>
              </a:rPr>
              <a:t>kliknięciu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spc="-5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sz="2400" b="1" spc="-5" dirty="0" err="1" smtClean="0">
                <a:latin typeface="Times New Roman" pitchFamily="18" charset="0"/>
                <a:cs typeface="Times New Roman" pitchFamily="18" charset="0"/>
              </a:rPr>
              <a:t>Zamknij</a:t>
            </a:r>
            <a:r>
              <a:rPr lang="pl-PL" sz="2400" b="1" spc="-5" dirty="0" smtClean="0">
                <a:latin typeface="Times New Roman" pitchFamily="18" charset="0"/>
                <a:cs typeface="Times New Roman" pitchFamily="18" charset="0"/>
              </a:rPr>
              <a:t>„  klikamy „Prześlij”.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9900" y="2867026"/>
            <a:ext cx="9871075" cy="2714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405" y="776543"/>
            <a:ext cx="7867650" cy="5668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marL="12698" algn="ctr">
              <a:spcBef>
                <a:spcPts val="100"/>
              </a:spcBef>
            </a:pPr>
            <a:r>
              <a:rPr b="1" spc="-5" dirty="0">
                <a:latin typeface="Times New Roman" pitchFamily="18" charset="0"/>
                <a:cs typeface="Times New Roman" pitchFamily="18" charset="0"/>
              </a:rPr>
              <a:t>Praca </a:t>
            </a:r>
            <a:r>
              <a:rPr b="1" spc="-5" dirty="0" err="1">
                <a:latin typeface="Times New Roman" pitchFamily="18" charset="0"/>
                <a:cs typeface="Times New Roman" pitchFamily="18" charset="0"/>
              </a:rPr>
              <a:t>zostanie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spc="-5" dirty="0" smtClean="0">
                <a:latin typeface="Times New Roman" pitchFamily="18" charset="0"/>
                <a:cs typeface="Times New Roman" pitchFamily="18" charset="0"/>
              </a:rPr>
              <a:t>przesłana </a:t>
            </a:r>
            <a:r>
              <a:rPr b="1" spc="-5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nauczyciela. W </a:t>
            </a:r>
            <a:r>
              <a:rPr b="1" spc="-5" dirty="0" err="1">
                <a:latin typeface="Times New Roman" pitchFamily="18" charset="0"/>
                <a:cs typeface="Times New Roman" pitchFamily="18" charset="0"/>
              </a:rPr>
              <a:t>zakładce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spc="-5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b="1" spc="-5" dirty="0" err="1" smtClean="0">
                <a:latin typeface="Times New Roman" pitchFamily="18" charset="0"/>
                <a:cs typeface="Times New Roman" pitchFamily="18" charset="0"/>
              </a:rPr>
              <a:t>Oceny</a:t>
            </a:r>
            <a:r>
              <a:rPr lang="pl-PL" b="1" spc="-5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zobaczymy </a:t>
            </a:r>
            <a:r>
              <a:rPr b="1" spc="-5" dirty="0" err="1">
                <a:latin typeface="Times New Roman" pitchFamily="18" charset="0"/>
                <a:cs typeface="Times New Roman" pitchFamily="18" charset="0"/>
              </a:rPr>
              <a:t>wszystkie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 err="1" smtClean="0">
                <a:latin typeface="Times New Roman" pitchFamily="18" charset="0"/>
                <a:cs typeface="Times New Roman" pitchFamily="18" charset="0"/>
              </a:rPr>
              <a:t>przesłane</a:t>
            </a:r>
            <a:r>
              <a:rPr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zadania.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8500" y="5381625"/>
            <a:ext cx="8686800" cy="2898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marL="12698" algn="ctr">
              <a:spcBef>
                <a:spcPts val="100"/>
              </a:spcBef>
            </a:pPr>
            <a:r>
              <a:rPr b="1" spc="-5" dirty="0">
                <a:latin typeface="Times New Roman" pitchFamily="18" charset="0"/>
                <a:cs typeface="Times New Roman" pitchFamily="18" charset="0"/>
              </a:rPr>
              <a:t>Zadania,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które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nauczyciel nam sprawdził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odesłał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punktacją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wyglądają</a:t>
            </a:r>
            <a:r>
              <a:rPr b="1" spc="1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następująco.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100" y="6219825"/>
            <a:ext cx="9715500" cy="4857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raz 6" descr="Bez tytuł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0100" y="1800225"/>
            <a:ext cx="7785100" cy="3006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2900" y="1190625"/>
            <a:ext cx="7567295" cy="289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marL="12698" algn="ctr">
              <a:spcBef>
                <a:spcPts val="100"/>
              </a:spcBef>
            </a:pPr>
            <a:r>
              <a:rPr b="1" spc="-5" dirty="0">
                <a:latin typeface="Times New Roman" pitchFamily="18" charset="0"/>
                <a:cs typeface="Times New Roman" pitchFamily="18" charset="0"/>
              </a:rPr>
              <a:t>Wykonane i ocenione zadania zobaczymy w </a:t>
            </a:r>
            <a:r>
              <a:rPr lang="pl-PL" b="1" spc="-5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b="1" spc="-5" dirty="0" err="1">
                <a:latin typeface="Times New Roman" pitchFamily="18" charset="0"/>
                <a:cs typeface="Times New Roman" pitchFamily="18" charset="0"/>
              </a:rPr>
              <a:t>Ukończonych</a:t>
            </a:r>
            <a:r>
              <a:rPr lang="pl-PL" b="1" spc="-5" dirty="0">
                <a:latin typeface="Times New Roman" pitchFamily="18" charset="0"/>
                <a:cs typeface="Times New Roman" pitchFamily="18" charset="0"/>
              </a:rPr>
              <a:t>"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102" y="5153026"/>
            <a:ext cx="9495154" cy="8912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34284" rIns="0" bIns="0" rtlCol="0">
            <a:spAutoFit/>
          </a:bodyPr>
          <a:lstStyle/>
          <a:p>
            <a:pPr marL="12698" algn="ctr">
              <a:spcBef>
                <a:spcPts val="270"/>
              </a:spcBef>
            </a:pPr>
            <a:r>
              <a:rPr b="1" spc="-5" dirty="0">
                <a:latin typeface="Times New Roman" pitchFamily="18" charset="0"/>
                <a:cs typeface="Times New Roman" pitchFamily="18" charset="0"/>
              </a:rPr>
              <a:t>Klikając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wybrane zadanie zobaczymy informację zwrotną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od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nauczyciela. </a:t>
            </a:r>
            <a:r>
              <a:rPr lang="pl-PL" b="1" spc="-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spc="-5" dirty="0">
                <a:latin typeface="Times New Roman" pitchFamily="18" charset="0"/>
                <a:cs typeface="Times New Roman" pitchFamily="18" charset="0"/>
              </a:rPr>
            </a:br>
            <a:r>
              <a:rPr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klikając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plik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z pracą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możemy zobaczyć</a:t>
            </a:r>
            <a:r>
              <a:rPr b="1" spc="27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ewentualne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12698" algn="ctr">
              <a:spcBef>
                <a:spcPts val="170"/>
              </a:spcBef>
            </a:pPr>
            <a:r>
              <a:rPr b="1" spc="-5" dirty="0">
                <a:latin typeface="Times New Roman" pitchFamily="18" charset="0"/>
                <a:cs typeface="Times New Roman" pitchFamily="18" charset="0"/>
              </a:rPr>
              <a:t>poprawki naniesione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przez</a:t>
            </a:r>
            <a:r>
              <a:rPr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nauczyciela.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9901" y="2333627"/>
            <a:ext cx="9751060" cy="2294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ez tytuł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700" y="1266825"/>
            <a:ext cx="8089900" cy="431145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079502" y="657227"/>
            <a:ext cx="8686801" cy="2898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5"/>
              </a:spcBef>
            </a:pPr>
            <a:r>
              <a:rPr b="1" spc="-55" dirty="0">
                <a:latin typeface="Times New Roman" pitchFamily="18" charset="0"/>
                <a:cs typeface="Times New Roman" pitchFamily="18" charset="0"/>
              </a:rPr>
              <a:t>W pasku konwersacji możecie również otrzymać od nauczyciela link do testu lub sprawdzianu: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84500" y="5915025"/>
            <a:ext cx="6672580" cy="5059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3333" rIns="0" bIns="0" rtlCol="0">
            <a:spAutoFit/>
          </a:bodyPr>
          <a:lstStyle/>
          <a:p>
            <a:pPr marL="12698" algn="ctr">
              <a:spcBef>
                <a:spcPts val="105"/>
              </a:spcBef>
            </a:pPr>
            <a:r>
              <a:rPr sz="1600" b="1" spc="-55" dirty="0">
                <a:latin typeface="Times New Roman" pitchFamily="18" charset="0"/>
                <a:cs typeface="Times New Roman" pitchFamily="18" charset="0"/>
              </a:rPr>
              <a:t>Klikając </a:t>
            </a:r>
            <a:r>
              <a:rPr sz="1600" b="1" spc="-60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sz="1600" b="1" spc="-50" dirty="0">
                <a:latin typeface="Times New Roman" pitchFamily="18" charset="0"/>
                <a:cs typeface="Times New Roman" pitchFamily="18" charset="0"/>
              </a:rPr>
              <a:t>niego </a:t>
            </a:r>
            <a:r>
              <a:rPr sz="1600" b="1" spc="-25" dirty="0">
                <a:latin typeface="Times New Roman" pitchFamily="18" charset="0"/>
                <a:cs typeface="Times New Roman" pitchFamily="18" charset="0"/>
              </a:rPr>
              <a:t>otworzy </a:t>
            </a:r>
            <a:r>
              <a:rPr sz="1600" b="1" spc="-65" dirty="0">
                <a:latin typeface="Times New Roman" pitchFamily="18" charset="0"/>
                <a:cs typeface="Times New Roman" pitchFamily="18" charset="0"/>
              </a:rPr>
              <a:t>się </a:t>
            </a:r>
            <a:r>
              <a:rPr sz="1600" b="1" spc="-21" dirty="0">
                <a:latin typeface="Times New Roman" pitchFamily="18" charset="0"/>
                <a:cs typeface="Times New Roman" pitchFamily="18" charset="0"/>
              </a:rPr>
              <a:t>test lub </a:t>
            </a:r>
            <a:r>
              <a:rPr sz="1600" b="1" spc="-55" dirty="0">
                <a:latin typeface="Times New Roman" pitchFamily="18" charset="0"/>
                <a:cs typeface="Times New Roman" pitchFamily="18" charset="0"/>
              </a:rPr>
              <a:t>sprawdzian, </a:t>
            </a:r>
            <a:r>
              <a:rPr lang="pl-PL" sz="1600" b="1" spc="-5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600" b="1" spc="-55" dirty="0">
                <a:latin typeface="Times New Roman" pitchFamily="18" charset="0"/>
                <a:cs typeface="Times New Roman" pitchFamily="18" charset="0"/>
              </a:rPr>
            </a:br>
            <a:r>
              <a:rPr sz="1600" b="1" spc="-15" dirty="0" err="1">
                <a:latin typeface="Times New Roman" pitchFamily="18" charset="0"/>
                <a:cs typeface="Times New Roman" pitchFamily="18" charset="0"/>
              </a:rPr>
              <a:t>który</a:t>
            </a:r>
            <a:r>
              <a:rPr sz="16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5" dirty="0">
                <a:latin typeface="Times New Roman" pitchFamily="18" charset="0"/>
                <a:cs typeface="Times New Roman" pitchFamily="18" charset="0"/>
              </a:rPr>
              <a:t>zgodnie </a:t>
            </a:r>
            <a:r>
              <a:rPr sz="1600" b="1" spc="-114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sz="1600" b="1" spc="-40" dirty="0">
                <a:latin typeface="Times New Roman" pitchFamily="18" charset="0"/>
                <a:cs typeface="Times New Roman" pitchFamily="18" charset="0"/>
              </a:rPr>
              <a:t>poleceniami </a:t>
            </a:r>
            <a:r>
              <a:rPr sz="1600" b="1" spc="-60" dirty="0">
                <a:latin typeface="Times New Roman" pitchFamily="18" charset="0"/>
                <a:cs typeface="Times New Roman" pitchFamily="18" charset="0"/>
              </a:rPr>
              <a:t>należy</a:t>
            </a:r>
            <a:r>
              <a:rPr sz="1600" b="1" spc="-114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5" dirty="0">
                <a:latin typeface="Times New Roman" pitchFamily="18" charset="0"/>
                <a:cs typeface="Times New Roman" pitchFamily="18" charset="0"/>
              </a:rPr>
              <a:t>rozwiązać: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346700" y="1876425"/>
            <a:ext cx="1288626" cy="571898"/>
          </a:xfrm>
          <a:custGeom>
            <a:avLst/>
            <a:gdLst/>
            <a:ahLst/>
            <a:cxnLst/>
            <a:rect l="l" t="t" r="r" b="b"/>
            <a:pathLst>
              <a:path w="858520" h="481330">
                <a:moveTo>
                  <a:pt x="151129" y="0"/>
                </a:moveTo>
                <a:lnTo>
                  <a:pt x="0" y="57150"/>
                </a:lnTo>
                <a:lnTo>
                  <a:pt x="58419" y="208280"/>
                </a:lnTo>
                <a:lnTo>
                  <a:pt x="81279" y="156210"/>
                </a:lnTo>
                <a:lnTo>
                  <a:pt x="812800" y="481330"/>
                </a:lnTo>
                <a:lnTo>
                  <a:pt x="858520" y="377189"/>
                </a:lnTo>
                <a:lnTo>
                  <a:pt x="128269" y="52070"/>
                </a:lnTo>
                <a:lnTo>
                  <a:pt x="15112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700" y="3828288"/>
            <a:ext cx="4038600" cy="2904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3333" rIns="0" bIns="0" rtlCol="0">
            <a:spAutoFit/>
          </a:bodyPr>
          <a:lstStyle/>
          <a:p>
            <a:pPr marL="12698" algn="ctr">
              <a:spcBef>
                <a:spcPts val="105"/>
              </a:spcBef>
            </a:pPr>
            <a:r>
              <a:rPr b="1" spc="-100" dirty="0">
                <a:latin typeface="Times New Roman" pitchFamily="18" charset="0"/>
                <a:cs typeface="Times New Roman" pitchFamily="18" charset="0"/>
              </a:rPr>
              <a:t>Po </a:t>
            </a:r>
            <a:r>
              <a:rPr b="1" spc="-60" dirty="0">
                <a:latin typeface="Times New Roman" pitchFamily="18" charset="0"/>
                <a:cs typeface="Times New Roman" pitchFamily="18" charset="0"/>
              </a:rPr>
              <a:t>zakończeniu </a:t>
            </a:r>
            <a:r>
              <a:rPr b="1" spc="-15" dirty="0">
                <a:latin typeface="Times New Roman" pitchFamily="18" charset="0"/>
                <a:cs typeface="Times New Roman" pitchFamily="18" charset="0"/>
              </a:rPr>
              <a:t>kliknij</a:t>
            </a:r>
            <a:r>
              <a:rPr b="1" spc="-86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25" dirty="0">
                <a:latin typeface="Times New Roman" pitchFamily="18" charset="0"/>
                <a:cs typeface="Times New Roman" pitchFamily="18" charset="0"/>
              </a:rPr>
              <a:t>„Prześlij”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95426" y="241300"/>
            <a:ext cx="5760720" cy="3417570"/>
            <a:chOff x="495426" y="241300"/>
            <a:chExt cx="5760720" cy="3417570"/>
          </a:xfrm>
        </p:grpSpPr>
        <p:sp>
          <p:nvSpPr>
            <p:cNvPr id="4" name="object 4"/>
            <p:cNvSpPr/>
            <p:nvPr/>
          </p:nvSpPr>
          <p:spPr>
            <a:xfrm>
              <a:off x="495426" y="241300"/>
              <a:ext cx="5760720" cy="32397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30169" y="3177539"/>
              <a:ext cx="858519" cy="481330"/>
            </a:xfrm>
            <a:custGeom>
              <a:avLst/>
              <a:gdLst/>
              <a:ahLst/>
              <a:cxnLst/>
              <a:rect l="l" t="t" r="r" b="b"/>
              <a:pathLst>
                <a:path w="858520" h="481329">
                  <a:moveTo>
                    <a:pt x="149860" y="0"/>
                  </a:moveTo>
                  <a:lnTo>
                    <a:pt x="0" y="58420"/>
                  </a:lnTo>
                  <a:lnTo>
                    <a:pt x="57150" y="209550"/>
                  </a:lnTo>
                  <a:lnTo>
                    <a:pt x="81280" y="156210"/>
                  </a:lnTo>
                  <a:lnTo>
                    <a:pt x="811530" y="481330"/>
                  </a:lnTo>
                  <a:lnTo>
                    <a:pt x="858519" y="377189"/>
                  </a:lnTo>
                  <a:lnTo>
                    <a:pt x="127000" y="52070"/>
                  </a:lnTo>
                  <a:lnTo>
                    <a:pt x="14986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522470" y="3627756"/>
            <a:ext cx="5760720" cy="3238500"/>
            <a:chOff x="4522470" y="3627754"/>
            <a:chExt cx="5760720" cy="3238500"/>
          </a:xfrm>
        </p:grpSpPr>
        <p:sp>
          <p:nvSpPr>
            <p:cNvPr id="7" name="object 7"/>
            <p:cNvSpPr/>
            <p:nvPr/>
          </p:nvSpPr>
          <p:spPr>
            <a:xfrm>
              <a:off x="4522470" y="3627754"/>
              <a:ext cx="5760720" cy="3238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09740" y="5656579"/>
              <a:ext cx="858519" cy="481330"/>
            </a:xfrm>
            <a:custGeom>
              <a:avLst/>
              <a:gdLst/>
              <a:ahLst/>
              <a:cxnLst/>
              <a:rect l="l" t="t" r="r" b="b"/>
              <a:pathLst>
                <a:path w="858520" h="481329">
                  <a:moveTo>
                    <a:pt x="149859" y="0"/>
                  </a:moveTo>
                  <a:lnTo>
                    <a:pt x="0" y="57150"/>
                  </a:lnTo>
                  <a:lnTo>
                    <a:pt x="57150" y="208280"/>
                  </a:lnTo>
                  <a:lnTo>
                    <a:pt x="80009" y="156210"/>
                  </a:lnTo>
                  <a:lnTo>
                    <a:pt x="811529" y="481330"/>
                  </a:lnTo>
                  <a:lnTo>
                    <a:pt x="858519" y="377190"/>
                  </a:lnTo>
                  <a:lnTo>
                    <a:pt x="127000" y="52070"/>
                  </a:lnTo>
                  <a:lnTo>
                    <a:pt x="1498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079500" y="5617973"/>
            <a:ext cx="3023870" cy="5668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marL="12698" algn="ctr">
              <a:spcBef>
                <a:spcPts val="105"/>
              </a:spcBef>
            </a:pPr>
            <a:r>
              <a:rPr b="1" spc="-100" dirty="0">
                <a:latin typeface="Times New Roman" pitchFamily="18" charset="0"/>
                <a:cs typeface="Times New Roman" pitchFamily="18" charset="0"/>
              </a:rPr>
              <a:t>Możesz sprawdzić od razu swoje wyniki: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9600" y="596900"/>
            <a:ext cx="5760720" cy="3239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7503" y="4010027"/>
            <a:ext cx="9855073" cy="8194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35866" rIns="0" bIns="0" rtlCol="0">
            <a:spAutoFit/>
          </a:bodyPr>
          <a:lstStyle/>
          <a:p>
            <a:pPr marL="12698" algn="ctr">
              <a:spcBef>
                <a:spcPts val="1070"/>
              </a:spcBef>
            </a:pPr>
            <a:r>
              <a:rPr b="1" spc="-5" dirty="0">
                <a:latin typeface="Times New Roman" pitchFamily="18" charset="0"/>
                <a:cs typeface="Times New Roman" pitchFamily="18" charset="0"/>
              </a:rPr>
              <a:t>WYLOGOWYWANIE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PLATFORMY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  <a:p>
            <a:pPr marL="12698">
              <a:spcBef>
                <a:spcPts val="970"/>
              </a:spcBef>
            </a:pPr>
            <a:r>
              <a:rPr b="1" spc="-10" dirty="0">
                <a:latin typeface="Times New Roman" pitchFamily="18" charset="0"/>
                <a:cs typeface="Times New Roman" pitchFamily="18" charset="0"/>
              </a:rPr>
              <a:t>Aby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wylogować się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platformy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wystarczy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kliknąć na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ikonę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prawym,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górnym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rogu z</a:t>
            </a:r>
            <a:r>
              <a:rPr b="1" spc="229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inicjałami.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045" y="6043297"/>
            <a:ext cx="9399906" cy="2898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marL="12698" algn="ctr">
              <a:spcBef>
                <a:spcPts val="100"/>
              </a:spcBef>
            </a:pPr>
            <a:r>
              <a:rPr lang="pl-PL" b="1" spc="-5" dirty="0" smtClean="0">
                <a:latin typeface="Times New Roman" pitchFamily="18" charset="0"/>
                <a:cs typeface="Times New Roman" pitchFamily="18" charset="0"/>
              </a:rPr>
              <a:t>Jesteście już wylogowani z </a:t>
            </a:r>
            <a:r>
              <a:rPr b="1" spc="-5" dirty="0" err="1" smtClean="0">
                <a:latin typeface="Times New Roman" pitchFamily="18" charset="0"/>
                <a:cs typeface="Times New Roman" pitchFamily="18" charset="0"/>
              </a:rPr>
              <a:t>platformy</a:t>
            </a:r>
            <a:r>
              <a:rPr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Office 365.</a:t>
            </a:r>
          </a:p>
        </p:txBody>
      </p:sp>
      <p:sp>
        <p:nvSpPr>
          <p:cNvPr id="5" name="object 5"/>
          <p:cNvSpPr/>
          <p:nvPr/>
        </p:nvSpPr>
        <p:spPr>
          <a:xfrm>
            <a:off x="382397" y="5290566"/>
            <a:ext cx="9859010" cy="6568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22300" y="2562225"/>
            <a:ext cx="9185631" cy="3921461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Jak korzystać z aplikacji </a:t>
            </a:r>
            <a:r>
              <a:rPr lang="pl-PL" sz="4000" b="1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Teams</a:t>
            </a:r>
            <a:r>
              <a:rPr lang="pl-PL" sz="4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br>
              <a:rPr lang="pl-PL" sz="4000" b="1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pl-PL" sz="4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z poziomu przeglądarki?” </a:t>
            </a:r>
            <a:br>
              <a:rPr lang="pl-PL" sz="4000" b="1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pl-PL" sz="40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–film instruktażowy.</a:t>
            </a:r>
          </a:p>
          <a:p>
            <a:r>
              <a:rPr lang="pl-PL" sz="32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autor: Marcin Wojciechowski </a:t>
            </a:r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4670" y="776453"/>
            <a:ext cx="9713172" cy="58243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l-PL" sz="3600" dirty="0" smtClean="0"/>
              <a:t>Aplikacja Microsoft </a:t>
            </a:r>
            <a:r>
              <a:rPr lang="pl-PL" sz="3600" dirty="0" err="1" smtClean="0"/>
              <a:t>Teams</a:t>
            </a:r>
            <a:r>
              <a:rPr lang="pl-PL" sz="3600" dirty="0" smtClean="0"/>
              <a:t> jest częścią usługi pakietu Microsoft Office 365 dla Edukacji. Aby móc korzystać z Microsoft </a:t>
            </a:r>
            <a:r>
              <a:rPr lang="pl-PL" sz="3600" dirty="0" err="1" smtClean="0"/>
              <a:t>Teams</a:t>
            </a:r>
            <a:r>
              <a:rPr lang="pl-PL" sz="3600" dirty="0" smtClean="0"/>
              <a:t> uczeń musi posiadać konto w Office 365. Takie bezpłatne konta uczniowskie, zostały założone każdemu uczniowi. Loginy i hasła do kont uczniowskich, do logowania się do Office 365, zostały umieszczone w dzienniku (UCZEŃ NOWOŚC).</a:t>
            </a:r>
            <a:br>
              <a:rPr lang="pl-PL" sz="3600" dirty="0" smtClean="0"/>
            </a:b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70100" y="733425"/>
            <a:ext cx="6934200" cy="6124737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ctr"/>
            <a:r>
              <a:rPr lang="pl-PL" sz="3200" b="1" dirty="0">
                <a:latin typeface="Times New Roman" pitchFamily="18" charset="0"/>
                <a:cs typeface="Times New Roman" pitchFamily="18" charset="0"/>
              </a:rPr>
              <a:t>Prezentacja opracowana na podstawie materiałów dostępnych w </a:t>
            </a:r>
            <a:r>
              <a:rPr lang="pl-PL" sz="3200" b="1" dirty="0" smtClean="0">
                <a:latin typeface="Times New Roman" pitchFamily="18" charset="0"/>
                <a:cs typeface="Times New Roman" pitchFamily="18" charset="0"/>
              </a:rPr>
              <a:t>Internecie:</a:t>
            </a:r>
          </a:p>
          <a:p>
            <a:pPr algn="ctr"/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3200" dirty="0" smtClean="0">
                <a:hlinkClick r:id="rId2"/>
              </a:rPr>
              <a:t>https://support.office.com/pl</a:t>
            </a:r>
            <a:endParaRPr lang="pl-PL" sz="3200" dirty="0" smtClean="0"/>
          </a:p>
          <a:p>
            <a:pPr algn="ctr"/>
            <a:r>
              <a:rPr lang="pl-PL" sz="2800" dirty="0" smtClean="0">
                <a:hlinkClick r:id="rId3"/>
              </a:rPr>
              <a:t>https://www.youtube.com/watch?v=FRAjhDD0Ws4</a:t>
            </a:r>
            <a:endParaRPr lang="pl-PL" sz="2800" dirty="0" smtClean="0"/>
          </a:p>
          <a:p>
            <a:pPr algn="ctr"/>
            <a:r>
              <a:rPr lang="pl-PL" sz="2800" dirty="0" smtClean="0">
                <a:hlinkClick r:id="rId4"/>
              </a:rPr>
              <a:t>https://urk.edu.pl/zasoby/13/Instrukcje_multimedialne_Teams.pdf</a:t>
            </a:r>
            <a:endParaRPr lang="pl-PL" sz="2800" dirty="0" smtClean="0"/>
          </a:p>
          <a:p>
            <a:pPr algn="ctr"/>
            <a:endParaRPr lang="pl-PL" sz="2800" dirty="0" smtClean="0"/>
          </a:p>
          <a:p>
            <a:pPr algn="r"/>
            <a:r>
              <a:rPr lang="pl-PL" dirty="0" smtClean="0"/>
              <a:t>M. Świątek</a:t>
            </a:r>
          </a:p>
          <a:p>
            <a:pPr algn="ctr"/>
            <a:endParaRPr lang="pl-PL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900" y="657227"/>
            <a:ext cx="9176538" cy="66043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Przed rozpoczęciem pracy należy upewnić się, że wylogowano się </a:t>
            </a:r>
            <a:b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ze wszystkich kont Microsoft.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Wszystkie aplikacje w usłudze działają w przeglądarce internetowej (dowolnej) – nie pobiera się i nie instaluje się na komputerze żadnego oprogramowania.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Dobrym sposobem jest użycie okna przeglądarki (</a:t>
            </a:r>
            <a:r>
              <a:rPr lang="pl-PL" sz="2400" b="1" dirty="0" smtClean="0">
                <a:solidFill>
                  <a:schemeClr val="accent1">
                    <a:lumMod val="75000"/>
                  </a:schemeClr>
                </a:solidFill>
              </a:rPr>
              <a:t>incognito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</a:rPr>
              <a:t>, prywatny, itp.) zależnie od przeglądarki. Spowoduje to, że podczas uruchamiania tego procesu nie zalogowano się do żadnych kont. </a:t>
            </a:r>
            <a:endParaRPr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40"/>
              </a:spcBef>
            </a:pPr>
            <a:endParaRPr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5866" algn="ctr"/>
            <a:r>
              <a:rPr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LOGOWANIE </a:t>
            </a:r>
            <a:r>
              <a:rPr sz="3200" b="1" spc="-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PO </a:t>
            </a:r>
            <a:r>
              <a:rPr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RAZ </a:t>
            </a:r>
            <a:r>
              <a:rPr sz="3200" b="1" spc="-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PIERWSZY </a:t>
            </a:r>
            <a:r>
              <a:rPr lang="pl-PL" sz="3200" b="1" spc="-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200" b="1" spc="-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200" b="1" spc="-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sz="3200" b="1" spc="-2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b="1" spc="-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PLATFORMY</a:t>
            </a:r>
            <a:r>
              <a:rPr lang="pl-PL" sz="3200" b="1" spc="-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35866"/>
            <a:endParaRPr lang="pl-PL" sz="3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5866" algn="ctr"/>
            <a:r>
              <a:rPr lang="pl-PL" sz="2900" spc="-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 dzienniku odszukujemy logo – Microsoft </a:t>
            </a:r>
            <a:r>
              <a:rPr lang="pl-PL" sz="2900" spc="-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Office </a:t>
            </a:r>
            <a:r>
              <a:rPr lang="pl-PL" sz="2900" spc="-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365. </a:t>
            </a:r>
            <a:r>
              <a:rPr lang="pl-PL" sz="2900" spc="-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900" spc="-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900" spc="-5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 pobieramy dane do logowania</a:t>
            </a:r>
            <a:r>
              <a:rPr lang="pl-PL" sz="2900" spc="-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900" spc="-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900" spc="-5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do platformy Office 365.</a:t>
            </a:r>
          </a:p>
          <a:p>
            <a:pPr marL="135866"/>
            <a:endParaRPr sz="3200" baseline="1984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2300" y="5610225"/>
            <a:ext cx="9713172" cy="1260475"/>
          </a:xfrm>
        </p:spPr>
        <p:txBody>
          <a:bodyPr>
            <a:noAutofit/>
          </a:bodyPr>
          <a:lstStyle/>
          <a:p>
            <a:pPr marL="742950" indent="-742950" algn="ctr">
              <a:lnSpc>
                <a:spcPct val="150000"/>
              </a:lnSpc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1. Wchodzimy na stronę: </a:t>
            </a:r>
            <a:r>
              <a:rPr lang="pl-PL" sz="2400" dirty="0" smtClean="0">
                <a:hlinkClick r:id="rId2"/>
              </a:rPr>
              <a:t>https://www.office.com/?omkt=pl-pl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2. Uzupełniamy okno: loginem i hasłem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otrzymanym ze szkoły.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3. Po zalogowaniu zostaniemy poproszeni o ustawienie nowego hasła, to które otrzymaliście jest jednorazowe.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4.  Zamykamy je i widzimy pulpit nawigacyjny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pakietu Office 365.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1155700" y="962025"/>
            <a:ext cx="411480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4702" y="3857625"/>
            <a:ext cx="4976495" cy="22762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34284" rIns="0" bIns="0" rtlCol="0">
            <a:spAutoFit/>
          </a:bodyPr>
          <a:lstStyle/>
          <a:p>
            <a:pPr marL="12698" algn="ctr">
              <a:spcBef>
                <a:spcPts val="270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Po </a:t>
            </a:r>
            <a:r>
              <a:rPr sz="2400" b="1" spc="-5" dirty="0" err="1">
                <a:latin typeface="Times New Roman" pitchFamily="18" charset="0"/>
                <a:cs typeface="Times New Roman" pitchFamily="18" charset="0"/>
              </a:rPr>
              <a:t>zalogowaniu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program poprosi nas </a:t>
            </a:r>
            <a:br>
              <a:rPr lang="pl-PL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ustawienie </a:t>
            </a:r>
            <a:r>
              <a:rPr sz="2400" b="1" spc="-5" dirty="0" err="1">
                <a:latin typeface="Times New Roman" pitchFamily="18" charset="0"/>
                <a:cs typeface="Times New Roman" pitchFamily="18" charset="0"/>
              </a:rPr>
              <a:t>nowego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5" dirty="0" err="1">
                <a:latin typeface="Times New Roman" pitchFamily="18" charset="0"/>
                <a:cs typeface="Times New Roman" pitchFamily="18" charset="0"/>
              </a:rPr>
              <a:t>hasła</a:t>
            </a:r>
            <a:r>
              <a:rPr lang="pl-PL" sz="2400" b="1" spc="-5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b="1" spc="-5" dirty="0">
                <a:latin typeface="Times New Roman" pitchFamily="18" charset="0"/>
                <a:cs typeface="Times New Roman" pitchFamily="18" charset="0"/>
              </a:rPr>
            </a:b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które otrzymaliście jest jednorazowe. </a:t>
            </a:r>
            <a:r>
              <a:rPr lang="pl-PL" sz="2400" b="1" spc="-5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sz="2400" b="1" spc="-5" dirty="0" err="1" smtClean="0">
                <a:latin typeface="Times New Roman" pitchFamily="18" charset="0"/>
                <a:cs typeface="Times New Roman" pitchFamily="18" charset="0"/>
              </a:rPr>
              <a:t>bieżącym</a:t>
            </a:r>
            <a:r>
              <a:rPr lang="pl-PL" sz="2400" b="1" spc="-5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sz="2400" b="1" spc="-5" dirty="0" err="1" smtClean="0">
                <a:latin typeface="Times New Roman" pitchFamily="18" charset="0"/>
                <a:cs typeface="Times New Roman" pitchFamily="18" charset="0"/>
              </a:rPr>
              <a:t>wpisujemy</a:t>
            </a:r>
            <a:r>
              <a:rPr lang="pl-PL" sz="2400" b="1" spc="-5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  <a:p>
            <a:pPr marL="12698" algn="ctr">
              <a:spcBef>
                <a:spcPts val="170"/>
              </a:spcBef>
            </a:pPr>
            <a:r>
              <a:rPr sz="2400" b="1" dirty="0">
                <a:latin typeface="Times New Roman" pitchFamily="18" charset="0"/>
                <a:cs typeface="Times New Roman" pitchFamily="18" charset="0"/>
              </a:rPr>
              <a:t>to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które otrzymaliście.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98702" y="428626"/>
            <a:ext cx="6181090" cy="2512061"/>
            <a:chOff x="917575" y="460375"/>
            <a:chExt cx="6181090" cy="2512060"/>
          </a:xfrm>
        </p:grpSpPr>
        <p:sp>
          <p:nvSpPr>
            <p:cNvPr id="4" name="object 4"/>
            <p:cNvSpPr/>
            <p:nvPr/>
          </p:nvSpPr>
          <p:spPr>
            <a:xfrm>
              <a:off x="917575" y="460375"/>
              <a:ext cx="3014472" cy="2512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32554" y="492759"/>
              <a:ext cx="3165602" cy="2479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6261100" y="3552827"/>
            <a:ext cx="3099180" cy="31121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9100" y="733425"/>
            <a:ext cx="3109595" cy="13054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marL="12698" algn="ctr">
              <a:spcBef>
                <a:spcPts val="100"/>
              </a:spcBef>
            </a:pPr>
            <a:r>
              <a:rPr sz="2800" b="1" dirty="0">
                <a:latin typeface="Times New Roman" pitchFamily="18" charset="0"/>
                <a:cs typeface="Times New Roman" pitchFamily="18" charset="0"/>
              </a:rPr>
              <a:t>Po 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zaktualizowaniu hasła zobaczymy</a:t>
            </a:r>
            <a:r>
              <a:rPr sz="2800" b="1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okno.</a:t>
            </a:r>
            <a:endParaRPr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99300" y="3019425"/>
            <a:ext cx="2895600" cy="17363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marL="12698" algn="ctr">
              <a:spcBef>
                <a:spcPts val="100"/>
              </a:spcBef>
            </a:pP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Zamykamy je </a:t>
            </a:r>
            <a:r>
              <a:rPr lang="pl-PL" sz="2800" b="1" spc="-5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sz="2800" b="1" spc="-5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sz="28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b="1" spc="-5" dirty="0">
                <a:latin typeface="Times New Roman" pitchFamily="18" charset="0"/>
                <a:cs typeface="Times New Roman" pitchFamily="18" charset="0"/>
              </a:rPr>
              <a:t>widzimy pulpit nawigacyjny pakietu Office 365.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93700" y="2409825"/>
            <a:ext cx="6410325" cy="4399915"/>
            <a:chOff x="917575" y="1134110"/>
            <a:chExt cx="4122420" cy="3210560"/>
          </a:xfrm>
        </p:grpSpPr>
        <p:sp>
          <p:nvSpPr>
            <p:cNvPr id="5" name="object 5"/>
            <p:cNvSpPr/>
            <p:nvPr/>
          </p:nvSpPr>
          <p:spPr>
            <a:xfrm>
              <a:off x="917575" y="1134110"/>
              <a:ext cx="4122420" cy="32105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28770" y="1474470"/>
              <a:ext cx="858519" cy="481330"/>
            </a:xfrm>
            <a:custGeom>
              <a:avLst/>
              <a:gdLst/>
              <a:ahLst/>
              <a:cxnLst/>
              <a:rect l="l" t="t" r="r" b="b"/>
              <a:pathLst>
                <a:path w="858520" h="481330">
                  <a:moveTo>
                    <a:pt x="151129" y="0"/>
                  </a:moveTo>
                  <a:lnTo>
                    <a:pt x="0" y="58419"/>
                  </a:lnTo>
                  <a:lnTo>
                    <a:pt x="58419" y="208279"/>
                  </a:lnTo>
                  <a:lnTo>
                    <a:pt x="81279" y="156209"/>
                  </a:lnTo>
                  <a:lnTo>
                    <a:pt x="812800" y="481329"/>
                  </a:lnTo>
                  <a:lnTo>
                    <a:pt x="858519" y="377189"/>
                  </a:lnTo>
                  <a:lnTo>
                    <a:pt x="127000" y="52069"/>
                  </a:lnTo>
                  <a:lnTo>
                    <a:pt x="1511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900" y="3095625"/>
            <a:ext cx="9015731" cy="7514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marL="12698" algn="ctr">
              <a:spcBef>
                <a:spcPts val="100"/>
              </a:spcBef>
            </a:pP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Klikamy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ikonę Teams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i w 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nowej karcie </a:t>
            </a:r>
            <a:r>
              <a:rPr sz="2400" b="1" dirty="0">
                <a:latin typeface="Times New Roman" pitchFamily="18" charset="0"/>
                <a:cs typeface="Times New Roman" pitchFamily="18" charset="0"/>
              </a:rPr>
              <a:t>otwiera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się </a:t>
            </a:r>
            <a:r>
              <a:rPr sz="2400" b="1" spc="-5" dirty="0" err="1">
                <a:latin typeface="Times New Roman" pitchFamily="18" charset="0"/>
                <a:cs typeface="Times New Roman" pitchFamily="18" charset="0"/>
              </a:rPr>
              <a:t>aplikacja</a:t>
            </a:r>
            <a:r>
              <a:rPr sz="24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spc="-5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400" b="1" dirty="0" err="1" smtClean="0">
                <a:latin typeface="Times New Roman" pitchFamily="18" charset="0"/>
                <a:cs typeface="Times New Roman" pitchFamily="18" charset="0"/>
              </a:rPr>
              <a:t>icrosoft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400" b="1" spc="-10" dirty="0">
                <a:latin typeface="Times New Roman" pitchFamily="18" charset="0"/>
                <a:cs typeface="Times New Roman" pitchFamily="18" charset="0"/>
              </a:rPr>
              <a:t>Teams.</a:t>
            </a:r>
            <a:endParaRPr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7700" y="5686425"/>
            <a:ext cx="3822700" cy="3821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sz="2400" b="1" spc="-5" dirty="0" err="1">
                <a:latin typeface="Times New Roman" pitchFamily="18" charset="0"/>
                <a:cs typeface="Times New Roman" pitchFamily="18" charset="0"/>
              </a:rPr>
              <a:t>Klikamy</a:t>
            </a:r>
            <a:r>
              <a:rPr spc="-55" dirty="0">
                <a:latin typeface="Carlito"/>
                <a:cs typeface="Carlito"/>
              </a:rPr>
              <a:t> </a:t>
            </a:r>
            <a:r>
              <a:rPr sz="2400" b="1" spc="-1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pl-PL" sz="2400" b="1" spc="-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b="1" spc="-10" dirty="0" smtClean="0">
                <a:latin typeface="Times New Roman" pitchFamily="18" charset="0"/>
                <a:cs typeface="Times New Roman" pitchFamily="18" charset="0"/>
              </a:rPr>
              <a:t> „Pobierz …”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917700" y="352425"/>
            <a:ext cx="7086599" cy="2326640"/>
            <a:chOff x="460375" y="459740"/>
            <a:chExt cx="7500620" cy="2860040"/>
          </a:xfrm>
        </p:grpSpPr>
        <p:sp>
          <p:nvSpPr>
            <p:cNvPr id="5" name="object 5"/>
            <p:cNvSpPr/>
            <p:nvPr/>
          </p:nvSpPr>
          <p:spPr>
            <a:xfrm>
              <a:off x="460375" y="459740"/>
              <a:ext cx="7500620" cy="286003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74970" y="1347470"/>
              <a:ext cx="858519" cy="481330"/>
            </a:xfrm>
            <a:custGeom>
              <a:avLst/>
              <a:gdLst/>
              <a:ahLst/>
              <a:cxnLst/>
              <a:rect l="l" t="t" r="r" b="b"/>
              <a:pathLst>
                <a:path w="858520" h="481330">
                  <a:moveTo>
                    <a:pt x="151129" y="0"/>
                  </a:moveTo>
                  <a:lnTo>
                    <a:pt x="0" y="57150"/>
                  </a:lnTo>
                  <a:lnTo>
                    <a:pt x="58419" y="208279"/>
                  </a:lnTo>
                  <a:lnTo>
                    <a:pt x="81279" y="156209"/>
                  </a:lnTo>
                  <a:lnTo>
                    <a:pt x="812800" y="481329"/>
                  </a:lnTo>
                  <a:lnTo>
                    <a:pt x="858519" y="377189"/>
                  </a:lnTo>
                  <a:lnTo>
                    <a:pt x="128269" y="52069"/>
                  </a:lnTo>
                  <a:lnTo>
                    <a:pt x="1511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60500" y="4010026"/>
            <a:ext cx="6400800" cy="2819399"/>
            <a:chOff x="460375" y="3771900"/>
            <a:chExt cx="3583304" cy="2447290"/>
          </a:xfrm>
        </p:grpSpPr>
        <p:sp>
          <p:nvSpPr>
            <p:cNvPr id="8" name="object 8"/>
            <p:cNvSpPr/>
            <p:nvPr/>
          </p:nvSpPr>
          <p:spPr>
            <a:xfrm>
              <a:off x="460375" y="3771900"/>
              <a:ext cx="1750060" cy="19608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81430" y="5848095"/>
              <a:ext cx="2762249" cy="3710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47800" y="5389880"/>
              <a:ext cx="858519" cy="481330"/>
            </a:xfrm>
            <a:custGeom>
              <a:avLst/>
              <a:gdLst/>
              <a:ahLst/>
              <a:cxnLst/>
              <a:rect l="l" t="t" r="r" b="b"/>
              <a:pathLst>
                <a:path w="858519" h="481329">
                  <a:moveTo>
                    <a:pt x="151130" y="0"/>
                  </a:moveTo>
                  <a:lnTo>
                    <a:pt x="0" y="57150"/>
                  </a:lnTo>
                  <a:lnTo>
                    <a:pt x="58419" y="208280"/>
                  </a:lnTo>
                  <a:lnTo>
                    <a:pt x="81280" y="156210"/>
                  </a:lnTo>
                  <a:lnTo>
                    <a:pt x="812800" y="481330"/>
                  </a:lnTo>
                  <a:lnTo>
                    <a:pt x="858519" y="377190"/>
                  </a:lnTo>
                  <a:lnTo>
                    <a:pt x="128269" y="52070"/>
                  </a:lnTo>
                  <a:lnTo>
                    <a:pt x="15113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6405" y="755331"/>
            <a:ext cx="9471660" cy="622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marL="12698" marR="5080" algn="ctr">
              <a:lnSpc>
                <a:spcPct val="110100"/>
              </a:lnSpc>
              <a:spcBef>
                <a:spcPts val="100"/>
              </a:spcBef>
            </a:pPr>
            <a:r>
              <a:rPr b="1" spc="-5" dirty="0">
                <a:latin typeface="Times New Roman" pitchFamily="18" charset="0"/>
                <a:cs typeface="Times New Roman" pitchFamily="18" charset="0"/>
              </a:rPr>
              <a:t>Widzimy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pulpit </a:t>
            </a:r>
            <a:r>
              <a:rPr b="1" spc="-5" dirty="0" err="1">
                <a:latin typeface="Times New Roman" pitchFamily="18" charset="0"/>
                <a:cs typeface="Times New Roman" pitchFamily="18" charset="0"/>
              </a:rPr>
              <a:t>nawigacyjny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b="1" spc="-5" dirty="0" err="1" smtClean="0">
                <a:latin typeface="Times New Roman" pitchFamily="18" charset="0"/>
                <a:cs typeface="Times New Roman" pitchFamily="18" charset="0"/>
              </a:rPr>
              <a:t>icrosoft</a:t>
            </a:r>
            <a:r>
              <a:rPr lang="pl-PL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 smtClean="0">
                <a:latin typeface="Times New Roman" pitchFamily="18" charset="0"/>
                <a:cs typeface="Times New Roman" pitchFamily="18" charset="0"/>
              </a:rPr>
              <a:t>Teams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. Uczeń </a:t>
            </a:r>
            <a:r>
              <a:rPr b="1" spc="-5" dirty="0" err="1">
                <a:latin typeface="Times New Roman" pitchFamily="18" charset="0"/>
                <a:cs typeface="Times New Roman" pitchFamily="18" charset="0"/>
              </a:rPr>
              <a:t>widzi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b="1" spc="-5" dirty="0" smtClean="0">
                <a:latin typeface="Times New Roman" pitchFamily="18" charset="0"/>
                <a:cs typeface="Times New Roman" pitchFamily="18" charset="0"/>
              </a:rPr>
              <a:t>swoją</a:t>
            </a:r>
            <a:r>
              <a:rPr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 err="1" smtClean="0">
                <a:latin typeface="Times New Roman" pitchFamily="18" charset="0"/>
                <a:cs typeface="Times New Roman" pitchFamily="18" charset="0"/>
              </a:rPr>
              <a:t>klas</a:t>
            </a:r>
            <a:r>
              <a:rPr lang="pl-PL" b="1" spc="-5" dirty="0" smtClean="0">
                <a:latin typeface="Times New Roman" pitchFamily="18" charset="0"/>
                <a:cs typeface="Times New Roman" pitchFamily="18" charset="0"/>
              </a:rPr>
              <a:t>ę,</a:t>
            </a:r>
            <a:r>
              <a:rPr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której chodzi. </a:t>
            </a:r>
            <a:r>
              <a:rPr lang="pl-PL" b="1" spc="-5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b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b="1" spc="-10" dirty="0">
                <a:latin typeface="Times New Roman" pitchFamily="18" charset="0"/>
                <a:cs typeface="Times New Roman" pitchFamily="18" charset="0"/>
              </a:rPr>
              <a:t>klasie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zapisani są wszyscy uczniowie danej klasy  </a:t>
            </a:r>
            <a:r>
              <a:rPr b="1" dirty="0">
                <a:latin typeface="Times New Roman" pitchFamily="18" charset="0"/>
                <a:cs typeface="Times New Roman" pitchFamily="18" charset="0"/>
              </a:rPr>
              <a:t>oraz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nauczyciele</a:t>
            </a:r>
            <a:r>
              <a:rPr b="1" spc="-2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b="1" spc="-5" dirty="0">
                <a:latin typeface="Times New Roman" pitchFamily="18" charset="0"/>
                <a:cs typeface="Times New Roman" pitchFamily="18" charset="0"/>
              </a:rPr>
              <a:t>uczący.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6102" y="4619625"/>
            <a:ext cx="8153398" cy="2898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marL="12698">
              <a:spcBef>
                <a:spcPts val="100"/>
              </a:spcBef>
            </a:pPr>
            <a:r>
              <a:rPr b="1" spc="-10" dirty="0">
                <a:latin typeface="Times New Roman" pitchFamily="18" charset="0"/>
                <a:cs typeface="Times New Roman" pitchFamily="18" charset="0"/>
              </a:rPr>
              <a:t>Klikając na ikonę swojej klasy wchodzimy na widok ogólny klasy</a:t>
            </a:r>
            <a:r>
              <a:rPr sz="1400" spc="-5" dirty="0">
                <a:latin typeface="Carlito"/>
                <a:cs typeface="Carlito"/>
              </a:rPr>
              <a:t>:</a:t>
            </a:r>
            <a:endParaRPr sz="14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0377" y="1366266"/>
            <a:ext cx="9800463" cy="265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3699" y="5229227"/>
            <a:ext cx="3429001" cy="1468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9900" y="733425"/>
            <a:ext cx="9548495" cy="5496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marL="12698" marR="5080" algn="ctr">
              <a:lnSpc>
                <a:spcPct val="108600"/>
              </a:lnSpc>
              <a:spcBef>
                <a:spcPts val="100"/>
              </a:spcBef>
            </a:pP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Klikając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na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ogłoszenia </a:t>
            </a:r>
            <a:r>
              <a:rPr sz="1600" b="1" spc="-5" dirty="0" err="1">
                <a:latin typeface="Times New Roman" pitchFamily="18" charset="0"/>
                <a:cs typeface="Times New Roman" pitchFamily="18" charset="0"/>
              </a:rPr>
              <a:t>zobaczymy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 err="1" smtClean="0">
                <a:latin typeface="Times New Roman" pitchFamily="18" charset="0"/>
                <a:cs typeface="Times New Roman" pitchFamily="18" charset="0"/>
              </a:rPr>
              <a:t>konwersację</a:t>
            </a:r>
            <a:r>
              <a:rPr lang="pl-PL" sz="1600" b="1" spc="-5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16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w której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nauczyciele będą </a:t>
            </a:r>
            <a:r>
              <a:rPr sz="1600" b="1" spc="-5" dirty="0" err="1">
                <a:latin typeface="Times New Roman" pitchFamily="18" charset="0"/>
                <a:cs typeface="Times New Roman" pitchFamily="18" charset="0"/>
              </a:rPr>
              <a:t>zmieszczać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spc="-5" dirty="0" err="1" smtClean="0">
                <a:latin typeface="Times New Roman" pitchFamily="18" charset="0"/>
                <a:cs typeface="Times New Roman" pitchFamily="18" charset="0"/>
              </a:rPr>
              <a:t>rózne</a:t>
            </a:r>
            <a:r>
              <a:rPr lang="pl-PL" sz="1600" b="1" spc="-5" dirty="0" smtClean="0">
                <a:latin typeface="Times New Roman" pitchFamily="18" charset="0"/>
                <a:cs typeface="Times New Roman" pitchFamily="18" charset="0"/>
              </a:rPr>
              <a:t> informacje.</a:t>
            </a:r>
            <a:r>
              <a:rPr sz="16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dirty="0" err="1" smtClean="0">
                <a:latin typeface="Times New Roman" pitchFamily="18" charset="0"/>
                <a:cs typeface="Times New Roman" pitchFamily="18" charset="0"/>
              </a:rPr>
              <a:t>Uczniowie</a:t>
            </a:r>
            <a:r>
              <a:rPr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mogą zamieszczać 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też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tam swoje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pytania </a:t>
            </a:r>
            <a:r>
              <a:rPr sz="1600" b="1" spc="-10" dirty="0">
                <a:latin typeface="Times New Roman" pitchFamily="18" charset="0"/>
                <a:cs typeface="Times New Roman" pitchFamily="18" charset="0"/>
              </a:rPr>
              <a:t>do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nauczycieli lub </a:t>
            </a:r>
            <a:r>
              <a:rPr sz="1600" b="1" dirty="0" err="1">
                <a:latin typeface="Times New Roman" pitchFamily="18" charset="0"/>
                <a:cs typeface="Times New Roman" pitchFamily="18" charset="0"/>
              </a:rPr>
              <a:t>rozmawiać</a:t>
            </a:r>
            <a:r>
              <a:rPr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ze sobą</a:t>
            </a:r>
            <a:r>
              <a:rPr sz="1600" b="1" spc="-5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7548" y="3371342"/>
            <a:ext cx="9242552" cy="2812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marL="12698" marR="5080" algn="ctr">
              <a:lnSpc>
                <a:spcPct val="108600"/>
              </a:lnSpc>
              <a:spcBef>
                <a:spcPts val="100"/>
              </a:spcBef>
            </a:pP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W poniższe okienko wpisujemy zapytania, powitania i rozmowy 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8821" y="4722446"/>
            <a:ext cx="9806305" cy="5496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698" rIns="0" bIns="0" rtlCol="0">
            <a:spAutoFit/>
          </a:bodyPr>
          <a:lstStyle/>
          <a:p>
            <a:pPr marL="12698" marR="5080" indent="-635" algn="ctr">
              <a:lnSpc>
                <a:spcPct val="108600"/>
              </a:lnSpc>
              <a:spcBef>
                <a:spcPts val="100"/>
              </a:spcBef>
            </a:pP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W sekcji </a:t>
            </a:r>
            <a:r>
              <a:rPr sz="1600" b="1" spc="-5" dirty="0" err="1">
                <a:latin typeface="Times New Roman" pitchFamily="18" charset="0"/>
                <a:cs typeface="Times New Roman" pitchFamily="18" charset="0"/>
              </a:rPr>
              <a:t>zadania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 err="1" smtClean="0">
                <a:latin typeface="Times New Roman" pitchFamily="18" charset="0"/>
                <a:cs typeface="Times New Roman" pitchFamily="18" charset="0"/>
              </a:rPr>
              <a:t>nauczyciele</a:t>
            </a:r>
            <a:r>
              <a:rPr lang="pl-PL" sz="1600" b="1" spc="-5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16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b="1" spc="-5" dirty="0" smtClean="0">
                <a:latin typeface="Times New Roman" pitchFamily="18" charset="0"/>
                <a:cs typeface="Times New Roman" pitchFamily="18" charset="0"/>
              </a:rPr>
              <a:t>mogą zamieszczać </a:t>
            </a:r>
            <a:r>
              <a:rPr sz="1600" b="1" spc="-5" dirty="0" err="1" smtClean="0">
                <a:latin typeface="Times New Roman" pitchFamily="18" charset="0"/>
                <a:cs typeface="Times New Roman" pitchFamily="18" charset="0"/>
              </a:rPr>
              <a:t>indywidualne</a:t>
            </a:r>
            <a:r>
              <a:rPr sz="16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zadania dla uczniów. </a:t>
            </a:r>
            <a:r>
              <a:rPr sz="1600" b="1" spc="-5" dirty="0" err="1">
                <a:latin typeface="Times New Roman" pitchFamily="18" charset="0"/>
                <a:cs typeface="Times New Roman" pitchFamily="18" charset="0"/>
              </a:rPr>
              <a:t>Zadania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pl-PL" sz="1600" b="1" spc="-5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1600" b="1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uczeń rozwiązuje i przesyła z powrotem  nauczycielowi – wszystko w </a:t>
            </a:r>
            <a:r>
              <a:rPr sz="1600" b="1" spc="-5" dirty="0" err="1">
                <a:latin typeface="Times New Roman" pitchFamily="18" charset="0"/>
                <a:cs typeface="Times New Roman" pitchFamily="18" charset="0"/>
              </a:rPr>
              <a:t>aplikacji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b="1" spc="-5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1600" b="1" spc="-5" dirty="0" err="1" smtClean="0">
                <a:latin typeface="Times New Roman" pitchFamily="18" charset="0"/>
                <a:cs typeface="Times New Roman" pitchFamily="18" charset="0"/>
              </a:rPr>
              <a:t>icrosoft</a:t>
            </a:r>
            <a:r>
              <a:rPr lang="pl-PL" sz="1600" b="1" spc="-5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sz="1600" b="1" spc="-5" dirty="0" err="1" smtClean="0">
                <a:latin typeface="Times New Roman" pitchFamily="18" charset="0"/>
                <a:cs typeface="Times New Roman" pitchFamily="18" charset="0"/>
              </a:rPr>
              <a:t>eams</a:t>
            </a:r>
            <a:r>
              <a:rPr sz="1600" b="1" spc="-5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60375" y="1701800"/>
            <a:ext cx="8171180" cy="1219200"/>
            <a:chOff x="460375" y="1701800"/>
            <a:chExt cx="8171180" cy="1219200"/>
          </a:xfrm>
        </p:grpSpPr>
        <p:sp>
          <p:nvSpPr>
            <p:cNvPr id="6" name="object 6"/>
            <p:cNvSpPr/>
            <p:nvPr/>
          </p:nvSpPr>
          <p:spPr>
            <a:xfrm>
              <a:off x="460375" y="1701800"/>
              <a:ext cx="8171180" cy="1219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81170" y="2084070"/>
              <a:ext cx="858519" cy="482600"/>
            </a:xfrm>
            <a:custGeom>
              <a:avLst/>
              <a:gdLst/>
              <a:ahLst/>
              <a:cxnLst/>
              <a:rect l="l" t="t" r="r" b="b"/>
              <a:pathLst>
                <a:path w="858520" h="482600">
                  <a:moveTo>
                    <a:pt x="151129" y="0"/>
                  </a:moveTo>
                  <a:lnTo>
                    <a:pt x="0" y="58419"/>
                  </a:lnTo>
                  <a:lnTo>
                    <a:pt x="58419" y="209550"/>
                  </a:lnTo>
                  <a:lnTo>
                    <a:pt x="81279" y="157479"/>
                  </a:lnTo>
                  <a:lnTo>
                    <a:pt x="812800" y="482600"/>
                  </a:lnTo>
                  <a:lnTo>
                    <a:pt x="858519" y="377189"/>
                  </a:lnTo>
                  <a:lnTo>
                    <a:pt x="128269" y="52069"/>
                  </a:lnTo>
                  <a:lnTo>
                    <a:pt x="1511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60375" y="3731895"/>
            <a:ext cx="6802120" cy="581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774703" y="5457828"/>
            <a:ext cx="3917315" cy="1019175"/>
            <a:chOff x="460375" y="5334127"/>
            <a:chExt cx="3917315" cy="1019175"/>
          </a:xfrm>
        </p:grpSpPr>
        <p:sp>
          <p:nvSpPr>
            <p:cNvPr id="10" name="object 10"/>
            <p:cNvSpPr/>
            <p:nvPr/>
          </p:nvSpPr>
          <p:spPr>
            <a:xfrm>
              <a:off x="460375" y="5334127"/>
              <a:ext cx="3733800" cy="10190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19170" y="5694680"/>
              <a:ext cx="858519" cy="481330"/>
            </a:xfrm>
            <a:custGeom>
              <a:avLst/>
              <a:gdLst/>
              <a:ahLst/>
              <a:cxnLst/>
              <a:rect l="l" t="t" r="r" b="b"/>
              <a:pathLst>
                <a:path w="858520" h="481329">
                  <a:moveTo>
                    <a:pt x="151129" y="0"/>
                  </a:moveTo>
                  <a:lnTo>
                    <a:pt x="0" y="57150"/>
                  </a:lnTo>
                  <a:lnTo>
                    <a:pt x="57150" y="208280"/>
                  </a:lnTo>
                  <a:lnTo>
                    <a:pt x="81279" y="156210"/>
                  </a:lnTo>
                  <a:lnTo>
                    <a:pt x="811529" y="481330"/>
                  </a:lnTo>
                  <a:lnTo>
                    <a:pt x="858519" y="377190"/>
                  </a:lnTo>
                  <a:lnTo>
                    <a:pt x="127000" y="52070"/>
                  </a:lnTo>
                  <a:lnTo>
                    <a:pt x="1511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329</TotalTime>
  <Words>419</Words>
  <Application>Microsoft Office PowerPoint</Application>
  <PresentationFormat>Niestandardowy</PresentationFormat>
  <Paragraphs>48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Przepływ</vt:lpstr>
      <vt:lpstr>INSTRUKCJA DLA UCZNIA   -  PLATFORMA  MICROSOFT TEAMS … Usługa Microsoft Teams działa na platformach Windows, Mac, Android i iOS oraz w Internecie. </vt:lpstr>
      <vt:lpstr>Aplikacja Microsoft Teams jest częścią usługi pakietu Microsoft Office 365 dla Edukacji. Aby móc korzystać z Microsoft Teams uczeń musi posiadać konto w Office 365. Takie bezpłatne konta uczniowskie, zostały założone każdemu uczniowi. Loginy i hasła do kont uczniowskich, do logowania się do Office 365, zostały umieszczone w dzienniku (UCZEŃ NOWOŚC). </vt:lpstr>
      <vt:lpstr>Slajd 3</vt:lpstr>
      <vt:lpstr>            1. Wchodzimy na stronę: https://www.office.com/?omkt=pl-pl 2. Uzupełniamy okno: loginem i hasłem  otrzymanym ze szkoły.  3. Po zalogowaniu zostaniemy poproszeni o ustawienie nowego hasła, to które otrzymaliście jest jednorazowe.  4.  Zamykamy je i widzimy pulpit nawigacyjny  pakietu Office 365.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Zespół Szkół</dc:creator>
  <cp:lastModifiedBy>Użytkownik systemu Windows</cp:lastModifiedBy>
  <cp:revision>7</cp:revision>
  <dcterms:created xsi:type="dcterms:W3CDTF">2020-05-05T18:08:53Z</dcterms:created>
  <dcterms:modified xsi:type="dcterms:W3CDTF">2020-05-06T15:50:03Z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2020-05-05T00:00:00Z</vt:filetime>
  </property>
</Properties>
</file>