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9" r:id="rId4"/>
    <p:sldId id="268" r:id="rId5"/>
    <p:sldId id="258" r:id="rId6"/>
    <p:sldId id="267" r:id="rId7"/>
    <p:sldId id="265" r:id="rId8"/>
    <p:sldId id="266" r:id="rId9"/>
    <p:sldId id="263" r:id="rId10"/>
    <p:sldId id="269" r:id="rId11"/>
    <p:sldId id="264" r:id="rId12"/>
    <p:sldId id="270" r:id="rId13"/>
    <p:sldId id="260" r:id="rId14"/>
    <p:sldId id="271" r:id="rId15"/>
    <p:sldId id="272"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39" d="100"/>
          <a:sy n="39" d="100"/>
        </p:scale>
        <p:origin x="-88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17046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smtClean="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891432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smtClean="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xmlns="" val="70848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smtClean="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638261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smtClean="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xmlns="" val="136069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smtClean="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668944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529887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4036336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1_Dwa elementy zawartości">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pl-PL"/>
              <a:t>Kliknij, aby edytować styl</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xmlns="" val="3232301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69278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48A87A34-81AB-432B-8DAE-1953F412C126}" type="datetimeFigureOut">
              <a:rPr lang="en-US" smtClean="0"/>
              <a:pPr/>
              <a:t>3/27/2020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46302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80392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3/27/2020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096912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3/27/2020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436502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3/27/2020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348720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smtClean="0"/>
              <a:pPr/>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147948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48A87A34-81AB-432B-8DAE-1953F412C126}" type="datetimeFigureOut">
              <a:rPr lang="en-US" smtClean="0"/>
              <a:pPr/>
              <a:t>3/27/2020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996251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3/27/2020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xmlns="" val="201634910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pl.aleteia.org/" TargetMode="Externa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1E89C2E-7241-4CA9-968D-BBAC06A8E802}"/>
              </a:ext>
            </a:extLst>
          </p:cNvPr>
          <p:cNvSpPr>
            <a:spLocks noGrp="1"/>
          </p:cNvSpPr>
          <p:nvPr>
            <p:ph type="ctrTitle"/>
          </p:nvPr>
        </p:nvSpPr>
        <p:spPr/>
        <p:txBody>
          <a:bodyPr>
            <a:normAutofit fontScale="90000"/>
          </a:bodyPr>
          <a:lstStyle/>
          <a:p>
            <a:r>
              <a:rPr lang="pl-PL" dirty="0"/>
              <a:t>6 sposobów dla rodziców, </a:t>
            </a:r>
          </a:p>
        </p:txBody>
      </p:sp>
      <p:sp>
        <p:nvSpPr>
          <p:cNvPr id="3" name="Podtytuł 2">
            <a:extLst>
              <a:ext uri="{FF2B5EF4-FFF2-40B4-BE49-F238E27FC236}">
                <a16:creationId xmlns:a16="http://schemas.microsoft.com/office/drawing/2014/main" xmlns="" id="{F8A6FC6F-D98F-4F96-9375-FEED139CDE52}"/>
              </a:ext>
            </a:extLst>
          </p:cNvPr>
          <p:cNvSpPr>
            <a:spLocks noGrp="1"/>
          </p:cNvSpPr>
          <p:nvPr>
            <p:ph type="subTitle" idx="1"/>
          </p:nvPr>
        </p:nvSpPr>
        <p:spPr>
          <a:xfrm>
            <a:off x="1507067" y="4496106"/>
            <a:ext cx="7766936" cy="1096899"/>
          </a:xfrm>
        </p:spPr>
        <p:txBody>
          <a:bodyPr/>
          <a:lstStyle/>
          <a:p>
            <a:r>
              <a:rPr lang="pl-PL" dirty="0"/>
              <a:t>jak wspierać dzieci podczas epidemii </a:t>
            </a:r>
            <a:r>
              <a:rPr lang="pl-PL" dirty="0" err="1"/>
              <a:t>koronawirusa</a:t>
            </a:r>
            <a:r>
              <a:rPr lang="pl-PL" dirty="0"/>
              <a:t/>
            </a:r>
            <a:br>
              <a:rPr lang="pl-PL" dirty="0"/>
            </a:br>
            <a:endParaRPr lang="pl-PL" dirty="0"/>
          </a:p>
        </p:txBody>
      </p:sp>
    </p:spTree>
    <p:extLst>
      <p:ext uri="{BB962C8B-B14F-4D97-AF65-F5344CB8AC3E}">
        <p14:creationId xmlns:p14="http://schemas.microsoft.com/office/powerpoint/2010/main" xmlns="" val="884794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Znalezione obrazy dla zapytania: rodzina cytaty">
            <a:extLst>
              <a:ext uri="{FF2B5EF4-FFF2-40B4-BE49-F238E27FC236}">
                <a16:creationId xmlns:a16="http://schemas.microsoft.com/office/drawing/2014/main" xmlns="" id="{25FEFF66-0E0B-4546-9B64-3BA8F525F72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0704" y="0"/>
            <a:ext cx="6850063"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1914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xmlns="" id="{6131F4B4-D229-4D31-9EFB-048C9E70972C}"/>
              </a:ext>
            </a:extLst>
          </p:cNvPr>
          <p:cNvSpPr>
            <a:spLocks noGrp="1"/>
          </p:cNvSpPr>
          <p:nvPr>
            <p:ph type="title"/>
          </p:nvPr>
        </p:nvSpPr>
        <p:spPr/>
        <p:txBody>
          <a:bodyPr>
            <a:normAutofit fontScale="90000"/>
          </a:bodyPr>
          <a:lstStyle/>
          <a:p>
            <a:r>
              <a:rPr lang="pl-PL" b="1" cap="all" dirty="0"/>
              <a:t>STWÓRZ OKAZJE DO WSPÓLNEGO SPĘDZANIA CZASU</a:t>
            </a:r>
            <a:r>
              <a:rPr lang="pl-PL" dirty="0"/>
              <a:t/>
            </a:r>
            <a:br>
              <a:rPr lang="pl-PL" dirty="0"/>
            </a:br>
            <a:endParaRPr lang="pl-PL" dirty="0"/>
          </a:p>
        </p:txBody>
      </p:sp>
      <p:sp>
        <p:nvSpPr>
          <p:cNvPr id="6" name="Symbol zastępczy zawartości 5">
            <a:extLst>
              <a:ext uri="{FF2B5EF4-FFF2-40B4-BE49-F238E27FC236}">
                <a16:creationId xmlns:a16="http://schemas.microsoft.com/office/drawing/2014/main" xmlns="" id="{7B368A65-BF35-4102-861C-E3C54ECB87D5}"/>
              </a:ext>
            </a:extLst>
          </p:cNvPr>
          <p:cNvSpPr>
            <a:spLocks noGrp="1"/>
          </p:cNvSpPr>
          <p:nvPr>
            <p:ph idx="1"/>
          </p:nvPr>
        </p:nvSpPr>
        <p:spPr/>
        <p:txBody>
          <a:bodyPr/>
          <a:lstStyle/>
          <a:p>
            <a:pPr>
              <a:lnSpc>
                <a:spcPct val="150000"/>
              </a:lnSpc>
            </a:pPr>
            <a:r>
              <a:rPr lang="pl-PL" dirty="0"/>
              <a:t>W przeżywaniu trudnych emocji bardzo ważna jest równowaga między rozmową o naszych odczuciach a znajdywaniem rozrywki, która pozwoli rozproszyć myśli. Co kilka dni możecie spędzać wieczór na wspólnej zabawie lub gotować razem posiłki. – Nastoletniemu dziecku daj trochę swobody, jeśli chodzi o czas spędzony w telefonie i mediach społecznościowych. Dostęp ten jednak nie powinien być nieograniczony. Zapytaj swojego nastolatka, jak możecie sobie z tym poradzić. Niech zaproponuje harmonogram korzystania </a:t>
            </a:r>
            <a:br>
              <a:rPr lang="pl-PL" dirty="0"/>
            </a:br>
            <a:r>
              <a:rPr lang="pl-PL" dirty="0"/>
              <a:t>z telefonu i wspólnie zastanówcie się nad planem dnia – radzi dr </a:t>
            </a:r>
            <a:r>
              <a:rPr lang="pl-PL" dirty="0" err="1"/>
              <a:t>Damour</a:t>
            </a:r>
            <a:r>
              <a:rPr lang="pl-PL" dirty="0"/>
              <a:t>.</a:t>
            </a:r>
          </a:p>
        </p:txBody>
      </p:sp>
    </p:spTree>
    <p:extLst>
      <p:ext uri="{BB962C8B-B14F-4D97-AF65-F5344CB8AC3E}">
        <p14:creationId xmlns:p14="http://schemas.microsoft.com/office/powerpoint/2010/main" xmlns="" val="3032300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Znalezione obrazy dla zapytania: rodzina cytaty">
            <a:extLst>
              <a:ext uri="{FF2B5EF4-FFF2-40B4-BE49-F238E27FC236}">
                <a16:creationId xmlns:a16="http://schemas.microsoft.com/office/drawing/2014/main" xmlns="" id="{E5156164-AD3B-4B00-9B66-9AB9822ED66E}"/>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68557" y="465813"/>
            <a:ext cx="6067591" cy="606759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0007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xmlns="" id="{6131F4B4-D229-4D31-9EFB-048C9E70972C}"/>
              </a:ext>
            </a:extLst>
          </p:cNvPr>
          <p:cNvSpPr>
            <a:spLocks noGrp="1"/>
          </p:cNvSpPr>
          <p:nvPr>
            <p:ph type="title"/>
          </p:nvPr>
        </p:nvSpPr>
        <p:spPr/>
        <p:txBody>
          <a:bodyPr/>
          <a:lstStyle/>
          <a:p>
            <a:r>
              <a:rPr lang="pl-PL" b="1" cap="all" dirty="0"/>
              <a:t>KONTROLUJ SWOJE ZACHOWANIE</a:t>
            </a:r>
            <a:r>
              <a:rPr lang="pl-PL" dirty="0"/>
              <a:t/>
            </a:r>
            <a:br>
              <a:rPr lang="pl-PL" dirty="0"/>
            </a:br>
            <a:endParaRPr lang="pl-PL" dirty="0"/>
          </a:p>
        </p:txBody>
      </p:sp>
      <p:sp>
        <p:nvSpPr>
          <p:cNvPr id="6" name="Symbol zastępczy zawartości 5">
            <a:extLst>
              <a:ext uri="{FF2B5EF4-FFF2-40B4-BE49-F238E27FC236}">
                <a16:creationId xmlns:a16="http://schemas.microsoft.com/office/drawing/2014/main" xmlns="" id="{7B368A65-BF35-4102-861C-E3C54ECB87D5}"/>
              </a:ext>
            </a:extLst>
          </p:cNvPr>
          <p:cNvSpPr>
            <a:spLocks noGrp="1"/>
          </p:cNvSpPr>
          <p:nvPr>
            <p:ph idx="1"/>
          </p:nvPr>
        </p:nvSpPr>
        <p:spPr/>
        <p:txBody>
          <a:bodyPr/>
          <a:lstStyle/>
          <a:p>
            <a:pPr>
              <a:lnSpc>
                <a:spcPct val="150000"/>
              </a:lnSpc>
            </a:pPr>
            <a:r>
              <a:rPr lang="pl-PL" dirty="0"/>
              <a:t>To oczywiste, że dorośli są także zaniepokojeni sytuacją związaną z </a:t>
            </a:r>
            <a:r>
              <a:rPr lang="pl-PL" dirty="0" err="1"/>
              <a:t>koronawirusem</a:t>
            </a:r>
            <a:r>
              <a:rPr lang="pl-PL" dirty="0"/>
              <a:t>. Jednak ważne, żebyśmy zrobili wszystko, co w naszej mocy, aby nie dzielić się z dziećmi swoimi lękami i nie okazywać obawy. Może to oznaczać powstrzymywanie emocji, co dla wielu okaże się bardzo trudne. Pamiętajmy, że to rodzice zapewniają swoim dzieciom poczucie bezpieczeństwa. – Tę sytuację możemy porównać do jazdy samochodem, gdzie dzieci to pasażerowie, a my prowadzimy auto. Nawet, jeśli odczuwamy niepokój, nie możemy pozwolić, aby udzielił się on najmłodszym – dodaje dr Lisa </a:t>
            </a:r>
            <a:r>
              <a:rPr lang="pl-PL" dirty="0" err="1"/>
              <a:t>Damour</a:t>
            </a:r>
            <a:r>
              <a:rPr lang="pl-PL" dirty="0"/>
              <a:t>.</a:t>
            </a:r>
          </a:p>
        </p:txBody>
      </p:sp>
    </p:spTree>
    <p:extLst>
      <p:ext uri="{BB962C8B-B14F-4D97-AF65-F5344CB8AC3E}">
        <p14:creationId xmlns:p14="http://schemas.microsoft.com/office/powerpoint/2010/main" xmlns="" val="95277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Znalezione obrazy dla zapytania: rodzina cytaty">
            <a:extLst>
              <a:ext uri="{FF2B5EF4-FFF2-40B4-BE49-F238E27FC236}">
                <a16:creationId xmlns:a16="http://schemas.microsoft.com/office/drawing/2014/main" xmlns="" id="{E500F022-DBA1-42B4-A259-6A78796F154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71639" y="505846"/>
            <a:ext cx="4389119" cy="584630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8627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EE68789-F097-460C-BB3B-C8A31B26EA52}"/>
              </a:ext>
            </a:extLst>
          </p:cNvPr>
          <p:cNvSpPr>
            <a:spLocks noGrp="1"/>
          </p:cNvSpPr>
          <p:nvPr>
            <p:ph type="title"/>
          </p:nvPr>
        </p:nvSpPr>
        <p:spPr/>
        <p:txBody>
          <a:bodyPr/>
          <a:lstStyle/>
          <a:p>
            <a:pPr algn="r"/>
            <a:r>
              <a:rPr lang="pl-PL" sz="3200" dirty="0">
                <a:hlinkClick r:id="rId2"/>
              </a:rPr>
              <a:t>Materiał zaczerpnięty ze strony:</a:t>
            </a:r>
            <a:br>
              <a:rPr lang="pl-PL" sz="3200" dirty="0">
                <a:hlinkClick r:id="rId2"/>
              </a:rPr>
            </a:br>
            <a:r>
              <a:rPr lang="pl-PL" dirty="0">
                <a:hlinkClick r:id="rId2"/>
              </a:rPr>
              <a:t>https://pl.aleteia.org/</a:t>
            </a:r>
            <a:endParaRPr lang="pl-PL" dirty="0"/>
          </a:p>
        </p:txBody>
      </p:sp>
      <p:sp>
        <p:nvSpPr>
          <p:cNvPr id="3" name="Symbol zastępczy tekstu 2">
            <a:extLst>
              <a:ext uri="{FF2B5EF4-FFF2-40B4-BE49-F238E27FC236}">
                <a16:creationId xmlns:a16="http://schemas.microsoft.com/office/drawing/2014/main" xmlns="" id="{9FC21E85-6BA6-40B1-AB0E-3C3B341A1FBF}"/>
              </a:ext>
            </a:extLst>
          </p:cNvPr>
          <p:cNvSpPr>
            <a:spLocks noGrp="1"/>
          </p:cNvSpPr>
          <p:nvPr>
            <p:ph type="body" idx="1"/>
          </p:nvPr>
        </p:nvSpPr>
        <p:spPr/>
        <p:txBody>
          <a:bodyPr/>
          <a:lstStyle/>
          <a:p>
            <a:pPr algn="r"/>
            <a:endParaRPr lang="pl-PL" dirty="0"/>
          </a:p>
          <a:p>
            <a:pPr algn="r"/>
            <a:r>
              <a:rPr lang="pl-PL" dirty="0"/>
              <a:t>Opracowanie:</a:t>
            </a:r>
          </a:p>
          <a:p>
            <a:pPr algn="r"/>
            <a:r>
              <a:rPr lang="pl-PL" dirty="0"/>
              <a:t>Wioleta Błaszczyk</a:t>
            </a:r>
          </a:p>
        </p:txBody>
      </p:sp>
    </p:spTree>
    <p:extLst>
      <p:ext uri="{BB962C8B-B14F-4D97-AF65-F5344CB8AC3E}">
        <p14:creationId xmlns:p14="http://schemas.microsoft.com/office/powerpoint/2010/main" xmlns="" val="4267909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xmlns="" id="{ABC16BB3-3544-4FB5-96B2-9C3D3F5DED79}"/>
              </a:ext>
            </a:extLst>
          </p:cNvPr>
          <p:cNvSpPr>
            <a:spLocks noGrp="1"/>
          </p:cNvSpPr>
          <p:nvPr>
            <p:ph type="title"/>
          </p:nvPr>
        </p:nvSpPr>
        <p:spPr/>
        <p:txBody>
          <a:bodyPr>
            <a:normAutofit fontScale="90000"/>
          </a:bodyPr>
          <a:lstStyle/>
          <a:p>
            <a:r>
              <a:rPr lang="pl-PL" sz="2700" i="1" dirty="0"/>
              <a:t/>
            </a:r>
            <a:br>
              <a:rPr lang="pl-PL" sz="2700" i="1" dirty="0"/>
            </a:br>
            <a:r>
              <a:rPr lang="pl-PL" sz="2200" i="1" dirty="0"/>
              <a:t>O tym jak stworzyć poczucie normalności w domu w czasach epidemii </a:t>
            </a:r>
            <a:br>
              <a:rPr lang="pl-PL" sz="2200" i="1" dirty="0"/>
            </a:br>
            <a:r>
              <a:rPr lang="pl-PL" sz="2200" i="1" dirty="0"/>
              <a:t>Covid-19 mówi dr Lisa </a:t>
            </a:r>
            <a:r>
              <a:rPr lang="pl-PL" sz="2200" i="1" dirty="0" err="1"/>
              <a:t>Damour</a:t>
            </a:r>
            <a:r>
              <a:rPr lang="pl-PL" sz="2200" i="1" dirty="0"/>
              <a:t>, doświadczona psycholog dla młodzieży, </a:t>
            </a:r>
            <a:br>
              <a:rPr lang="pl-PL" sz="2200" i="1" dirty="0"/>
            </a:br>
            <a:r>
              <a:rPr lang="pl-PL" sz="2200" i="1" dirty="0"/>
              <a:t>felietonistka „New York Times” i matka dwóch córek.</a:t>
            </a:r>
            <a:r>
              <a:rPr lang="pl-PL" sz="3100" dirty="0"/>
              <a:t/>
            </a:r>
            <a:br>
              <a:rPr lang="pl-PL" sz="3100" dirty="0"/>
            </a:br>
            <a:endParaRPr lang="pl-PL" dirty="0"/>
          </a:p>
        </p:txBody>
      </p:sp>
      <p:sp>
        <p:nvSpPr>
          <p:cNvPr id="5" name="Symbol zastępczy zawartości 4">
            <a:extLst>
              <a:ext uri="{FF2B5EF4-FFF2-40B4-BE49-F238E27FC236}">
                <a16:creationId xmlns:a16="http://schemas.microsoft.com/office/drawing/2014/main" xmlns="" id="{5F3E93F3-B36F-4A6D-A8A3-E0EC6001F5AB}"/>
              </a:ext>
            </a:extLst>
          </p:cNvPr>
          <p:cNvSpPr>
            <a:spLocks noGrp="1"/>
          </p:cNvSpPr>
          <p:nvPr>
            <p:ph sz="quarter" idx="13"/>
          </p:nvPr>
        </p:nvSpPr>
        <p:spPr/>
        <p:txBody>
          <a:bodyPr>
            <a:normAutofit fontScale="92500"/>
          </a:bodyPr>
          <a:lstStyle/>
          <a:p>
            <a:pPr>
              <a:lnSpc>
                <a:spcPct val="150000"/>
              </a:lnSpc>
            </a:pPr>
            <a:r>
              <a:rPr lang="pl-PL" sz="1700" dirty="0"/>
              <a:t>Epidemia </a:t>
            </a:r>
            <a:r>
              <a:rPr lang="pl-PL" sz="1700" dirty="0" err="1"/>
              <a:t>koronawirusa</a:t>
            </a:r>
            <a:r>
              <a:rPr lang="pl-PL" sz="1700" dirty="0"/>
              <a:t> wywołuje w nas uczucia takie jak lęk, stres i niepewność. Zwłaszcza dzieci silnie je odczuwają. Chociaż każde dziecko inaczej radzi sobie z takimi emocjami, to w obliczu zamkniętej szkoły, odwołanych wydarzeń i izolacji od przyjaciół będą musiały czuć wsparcie i miłość najbliższych. Teraz bardziej niż kiedykolwiek. Oto 6 wskazówek, jak wspierać dzieci w tym trudnym czasie.</a:t>
            </a:r>
          </a:p>
          <a:p>
            <a:endParaRPr lang="pl-PL" dirty="0"/>
          </a:p>
        </p:txBody>
      </p:sp>
      <p:pic>
        <p:nvPicPr>
          <p:cNvPr id="1026" name="Picture 2" descr="Znalezione obrazy dla zapytania: rodzina darmowa grafika">
            <a:extLst>
              <a:ext uri="{FF2B5EF4-FFF2-40B4-BE49-F238E27FC236}">
                <a16:creationId xmlns:a16="http://schemas.microsoft.com/office/drawing/2014/main" xmlns="" id="{E5A22E90-6E5E-4F33-9426-1A3D7AB37FD0}"/>
              </a:ext>
            </a:extLst>
          </p:cNvPr>
          <p:cNvPicPr>
            <a:picLocks noGrp="1" noChangeAspect="1" noChangeArrowheads="1"/>
          </p:cNvPicPr>
          <p:nvPr>
            <p:ph sz="quarter" idx="14"/>
          </p:nvPr>
        </p:nvPicPr>
        <p:blipFill>
          <a:blip r:embed="rId2">
            <a:extLst>
              <a:ext uri="{28A0092B-C50C-407E-A947-70E740481C1C}">
                <a14:useLocalDpi xmlns:a14="http://schemas.microsoft.com/office/drawing/2010/main" xmlns="" val="0"/>
              </a:ext>
            </a:extLst>
          </a:blip>
          <a:srcRect/>
          <a:stretch>
            <a:fillRect/>
          </a:stretch>
        </p:blipFill>
        <p:spPr bwMode="auto">
          <a:xfrm>
            <a:off x="6546705" y="2366963"/>
            <a:ext cx="4356390" cy="34242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5917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xmlns="" id="{6131F4B4-D229-4D31-9EFB-048C9E70972C}"/>
              </a:ext>
            </a:extLst>
          </p:cNvPr>
          <p:cNvSpPr>
            <a:spLocks noGrp="1"/>
          </p:cNvSpPr>
          <p:nvPr>
            <p:ph type="title"/>
          </p:nvPr>
        </p:nvSpPr>
        <p:spPr/>
        <p:txBody>
          <a:bodyPr/>
          <a:lstStyle/>
          <a:p>
            <a:r>
              <a:rPr lang="pl-PL" b="1" cap="all" dirty="0"/>
              <a:t>BĄDŹ SPOKOJNY</a:t>
            </a:r>
            <a:r>
              <a:rPr lang="pl-PL" dirty="0"/>
              <a:t/>
            </a:r>
            <a:br>
              <a:rPr lang="pl-PL" dirty="0"/>
            </a:br>
            <a:endParaRPr lang="pl-PL" dirty="0"/>
          </a:p>
        </p:txBody>
      </p:sp>
      <p:sp>
        <p:nvSpPr>
          <p:cNvPr id="6" name="Symbol zastępczy zawartości 5">
            <a:extLst>
              <a:ext uri="{FF2B5EF4-FFF2-40B4-BE49-F238E27FC236}">
                <a16:creationId xmlns:a16="http://schemas.microsoft.com/office/drawing/2014/main" xmlns="" id="{7B368A65-BF35-4102-861C-E3C54ECB87D5}"/>
              </a:ext>
            </a:extLst>
          </p:cNvPr>
          <p:cNvSpPr>
            <a:spLocks noGrp="1"/>
          </p:cNvSpPr>
          <p:nvPr>
            <p:ph idx="1"/>
          </p:nvPr>
        </p:nvSpPr>
        <p:spPr/>
        <p:txBody>
          <a:bodyPr>
            <a:normAutofit fontScale="92500" lnSpcReduction="20000"/>
          </a:bodyPr>
          <a:lstStyle/>
          <a:p>
            <a:pPr>
              <a:lnSpc>
                <a:spcPct val="160000"/>
              </a:lnSpc>
            </a:pPr>
            <a:r>
              <a:rPr lang="pl-PL" dirty="0"/>
              <a:t>Rodzice powinni spokojnie rozmawiać ze swoimi dziećmi o </a:t>
            </a:r>
            <a:r>
              <a:rPr lang="pl-PL" dirty="0" err="1"/>
              <a:t>koronawirusie</a:t>
            </a:r>
            <a:r>
              <a:rPr lang="pl-PL" dirty="0"/>
              <a:t>. Ważne, aby powiedzieć dzieciom o istniejącej możliwości, że ktoś z was w pewnym momencie będzie mieć objawy, które często są bardzo podobne do przeziębienia lub grypy. Rodzice powinni zachęcać dzieci, aby informowały ich, jeśli nie czują się dobrze lub gdy boją się wirusa. Tylko dzięki temu będą mogli jak najszybciej im pomóc. Zapewnij swoje dziecko, że choroba wywołana </a:t>
            </a:r>
            <a:r>
              <a:rPr lang="pl-PL" dirty="0" err="1"/>
              <a:t>koronawirusem</a:t>
            </a:r>
            <a:r>
              <a:rPr lang="pl-PL" dirty="0"/>
              <a:t> przebiega na ogół łagodnie, szczególnie u dzieci i młodzieży. Należy również pamiętać, że wiele objawów Covid-19 można leczyć. Warto przypomnieć dzieciom, że są rzeczy, które możemy zrobić, aby zapewnić bezpieczeństwo sobie i swoim najbliższym: często myć ręce, nie dotykać twarzy i zostać w domu.</a:t>
            </a:r>
          </a:p>
          <a:p>
            <a:endParaRPr lang="pl-PL" dirty="0"/>
          </a:p>
        </p:txBody>
      </p:sp>
    </p:spTree>
    <p:extLst>
      <p:ext uri="{BB962C8B-B14F-4D97-AF65-F5344CB8AC3E}">
        <p14:creationId xmlns:p14="http://schemas.microsoft.com/office/powerpoint/2010/main" xmlns="" val="663749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Znalezione obrazy dla zapytania: rodzina darmowa grafika">
            <a:extLst>
              <a:ext uri="{FF2B5EF4-FFF2-40B4-BE49-F238E27FC236}">
                <a16:creationId xmlns:a16="http://schemas.microsoft.com/office/drawing/2014/main" xmlns="" id="{060BAEAD-776E-4003-AE0B-1FAFA96198F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07042" y="127221"/>
            <a:ext cx="6858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6815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xmlns="" id="{6131F4B4-D229-4D31-9EFB-048C9E70972C}"/>
              </a:ext>
            </a:extLst>
          </p:cNvPr>
          <p:cNvSpPr>
            <a:spLocks noGrp="1"/>
          </p:cNvSpPr>
          <p:nvPr>
            <p:ph type="title"/>
          </p:nvPr>
        </p:nvSpPr>
        <p:spPr>
          <a:xfrm>
            <a:off x="677334" y="609600"/>
            <a:ext cx="8596668" cy="877294"/>
          </a:xfrm>
        </p:spPr>
        <p:txBody>
          <a:bodyPr>
            <a:normAutofit fontScale="90000"/>
          </a:bodyPr>
          <a:lstStyle/>
          <a:p>
            <a:r>
              <a:rPr lang="pl-PL" b="1" cap="all" dirty="0"/>
              <a:t>TRZYMAJ SIĘ RUTYNY</a:t>
            </a:r>
            <a:r>
              <a:rPr lang="pl-PL" dirty="0"/>
              <a:t/>
            </a:r>
            <a:br>
              <a:rPr lang="pl-PL" dirty="0"/>
            </a:br>
            <a:endParaRPr lang="pl-PL" dirty="0"/>
          </a:p>
        </p:txBody>
      </p:sp>
      <p:sp>
        <p:nvSpPr>
          <p:cNvPr id="6" name="Symbol zastępczy zawartości 5">
            <a:extLst>
              <a:ext uri="{FF2B5EF4-FFF2-40B4-BE49-F238E27FC236}">
                <a16:creationId xmlns:a16="http://schemas.microsoft.com/office/drawing/2014/main" xmlns="" id="{7B368A65-BF35-4102-861C-E3C54ECB87D5}"/>
              </a:ext>
            </a:extLst>
          </p:cNvPr>
          <p:cNvSpPr>
            <a:spLocks noGrp="1"/>
          </p:cNvSpPr>
          <p:nvPr>
            <p:ph idx="1"/>
          </p:nvPr>
        </p:nvSpPr>
        <p:spPr>
          <a:xfrm>
            <a:off x="677334" y="1256307"/>
            <a:ext cx="8596668" cy="5200152"/>
          </a:xfrm>
        </p:spPr>
        <p:txBody>
          <a:bodyPr>
            <a:normAutofit fontScale="77500" lnSpcReduction="20000"/>
          </a:bodyPr>
          <a:lstStyle/>
          <a:p>
            <a:pPr>
              <a:lnSpc>
                <a:spcPct val="160000"/>
              </a:lnSpc>
            </a:pPr>
            <a:r>
              <a:rPr lang="pl-PL" dirty="0"/>
              <a:t>– Dzieci potrzebują rutyny. Kropka. My, dorośli, musimy bardzo szybko opracować zupełnie nowy plan dnia, aby przetrwać w tych trudnych czasach – mówi dr </a:t>
            </a:r>
            <a:r>
              <a:rPr lang="pl-PL" dirty="0" err="1"/>
              <a:t>Damour</a:t>
            </a:r>
            <a:r>
              <a:rPr lang="pl-PL" dirty="0"/>
              <a:t>. – Zdecydowanie polecam stworzenie harmonogramu, który obejmuje zarówno czas na zabawę, możliwość kontaktu telefonicznego z przyjaciółmi, a także czas „wolny od technologii” i czas na prace domowe. Musimy zastanowić się, co dla nas jest ważne i zbudować strukturę, która to odzwierciedla. Dużym wsparciem dla naszych dzieci będzie zapewnienie przewidywalnego dnia i świadomości, kiedy powinny się uczyć lub pracować w domu, a kiedy mogą się bawić.</a:t>
            </a:r>
          </a:p>
          <a:p>
            <a:pPr>
              <a:lnSpc>
                <a:spcPct val="160000"/>
              </a:lnSpc>
            </a:pPr>
            <a:r>
              <a:rPr lang="pl-PL" dirty="0"/>
              <a:t>Dr </a:t>
            </a:r>
            <a:r>
              <a:rPr lang="pl-PL" dirty="0" err="1"/>
              <a:t>Damour</a:t>
            </a:r>
            <a:r>
              <a:rPr lang="pl-PL" dirty="0"/>
              <a:t> sugeruje, aby dzieci w wieku 10-11 lat lub starsze zaangażować w przygotowanie planu dnia. Wtedy dajemy im możliwość zastanowienia się nad czynnościami, które chciałyby wykonywać, a następnie pracujemy wspólnie nad ostatecznym kształtem harmonogramu. Jeśli chodzi o młodsze dzieci, to najlepiej zaplanować ich dzień tak, aby najpierw zacząć od obowiązków (szkolnych </a:t>
            </a:r>
            <a:br>
              <a:rPr lang="pl-PL" dirty="0"/>
            </a:br>
            <a:r>
              <a:rPr lang="pl-PL" dirty="0"/>
              <a:t>i domowych), a następnie przeznaczyć czas na zabawę. W przypadku niektórych rodzin robienie planu na początku każdego dnia będzie najlepsze dla dzieci. Inne rodziny mogą uznać, że dobrze będzie zacząć dzień nieco później po spaniu i wspólnym śniadaniu. W przypadku rodziców, którzy </a:t>
            </a:r>
            <a:br>
              <a:rPr lang="pl-PL" dirty="0"/>
            </a:br>
            <a:r>
              <a:rPr lang="pl-PL" dirty="0"/>
              <a:t>nie są w stanie nadzorować swoich pociech w ciągu dnia, najlepiej porozmawiać o harmonogramie </a:t>
            </a:r>
            <a:br>
              <a:rPr lang="pl-PL" dirty="0"/>
            </a:br>
            <a:r>
              <a:rPr lang="pl-PL" dirty="0"/>
              <a:t>z osobą, która opiekuje się nimi i wypracować wspólny plan.</a:t>
            </a:r>
          </a:p>
          <a:p>
            <a:endParaRPr lang="pl-PL" dirty="0"/>
          </a:p>
        </p:txBody>
      </p:sp>
    </p:spTree>
    <p:extLst>
      <p:ext uri="{BB962C8B-B14F-4D97-AF65-F5344CB8AC3E}">
        <p14:creationId xmlns:p14="http://schemas.microsoft.com/office/powerpoint/2010/main" xmlns="" val="2803423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Znalezione obrazy dla zapytania: rodzina darmowa grafika">
            <a:extLst>
              <a:ext uri="{FF2B5EF4-FFF2-40B4-BE49-F238E27FC236}">
                <a16:creationId xmlns:a16="http://schemas.microsoft.com/office/drawing/2014/main" xmlns="" id="{2DDCC536-D1DF-4C2A-8500-465E34FB249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31234" y="715120"/>
            <a:ext cx="7237014" cy="54277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7936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xmlns="" id="{6131F4B4-D229-4D31-9EFB-048C9E70972C}"/>
              </a:ext>
            </a:extLst>
          </p:cNvPr>
          <p:cNvSpPr>
            <a:spLocks noGrp="1"/>
          </p:cNvSpPr>
          <p:nvPr>
            <p:ph type="title"/>
          </p:nvPr>
        </p:nvSpPr>
        <p:spPr/>
        <p:txBody>
          <a:bodyPr/>
          <a:lstStyle/>
          <a:p>
            <a:r>
              <a:rPr lang="pl-PL" b="1" cap="all" dirty="0"/>
              <a:t>POZWÓL DZIECKU ODCZUWAĆ EMOCJE</a:t>
            </a:r>
            <a:r>
              <a:rPr lang="pl-PL" dirty="0"/>
              <a:t/>
            </a:r>
            <a:br>
              <a:rPr lang="pl-PL" dirty="0"/>
            </a:br>
            <a:endParaRPr lang="pl-PL" dirty="0"/>
          </a:p>
        </p:txBody>
      </p:sp>
      <p:sp>
        <p:nvSpPr>
          <p:cNvPr id="6" name="Symbol zastępczy zawartości 5">
            <a:extLst>
              <a:ext uri="{FF2B5EF4-FFF2-40B4-BE49-F238E27FC236}">
                <a16:creationId xmlns:a16="http://schemas.microsoft.com/office/drawing/2014/main" xmlns="" id="{7B368A65-BF35-4102-861C-E3C54ECB87D5}"/>
              </a:ext>
            </a:extLst>
          </p:cNvPr>
          <p:cNvSpPr>
            <a:spLocks noGrp="1"/>
          </p:cNvSpPr>
          <p:nvPr>
            <p:ph idx="1"/>
          </p:nvPr>
        </p:nvSpPr>
        <p:spPr/>
        <p:txBody>
          <a:bodyPr/>
          <a:lstStyle/>
          <a:p>
            <a:pPr>
              <a:lnSpc>
                <a:spcPct val="150000"/>
              </a:lnSpc>
            </a:pPr>
            <a:r>
              <a:rPr lang="pl-PL" dirty="0"/>
              <a:t>Wraz z zamkniętymi placówkami edukacyjnymi odwołano szkolne przedstawienia, koncerty, mecze i zajęcia, w których dzieci uczestniczyły na co dzień. Dr </a:t>
            </a:r>
            <a:r>
              <a:rPr lang="pl-PL" dirty="0" err="1"/>
              <a:t>Damour</a:t>
            </a:r>
            <a:r>
              <a:rPr lang="pl-PL" dirty="0"/>
              <a:t> radzi, aby po prostu pozwolić dzieciom na smutek. </a:t>
            </a:r>
            <a:br>
              <a:rPr lang="pl-PL" dirty="0"/>
            </a:br>
            <a:r>
              <a:rPr lang="pl-PL" dirty="0"/>
              <a:t>– My, dorośli, patrzymy na tę sytuację z perspektywy naszego życia </a:t>
            </a:r>
            <a:br>
              <a:rPr lang="pl-PL" dirty="0"/>
            </a:br>
            <a:r>
              <a:rPr lang="pl-PL" dirty="0"/>
              <a:t>i doświadczeń, a dla nastolatka to poważne problemy. Wspieraj i okaż zrozumienie dla ich smutku i złości z powodu strat, które opłakują. Jeśli masz wątpliwości jak się zachować, to empatia i wsparcie są najlepszym rozwiązaniem.</a:t>
            </a:r>
          </a:p>
          <a:p>
            <a:endParaRPr lang="pl-PL" dirty="0"/>
          </a:p>
        </p:txBody>
      </p:sp>
    </p:spTree>
    <p:extLst>
      <p:ext uri="{BB962C8B-B14F-4D97-AF65-F5344CB8AC3E}">
        <p14:creationId xmlns:p14="http://schemas.microsoft.com/office/powerpoint/2010/main" xmlns="" val="2929902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Znalezione obrazy dla zapytania: rodzina darmowa grafika">
            <a:extLst>
              <a:ext uri="{FF2B5EF4-FFF2-40B4-BE49-F238E27FC236}">
                <a16:creationId xmlns:a16="http://schemas.microsoft.com/office/drawing/2014/main" xmlns="" id="{60865FA7-7E4B-492C-8BE0-F9865F03413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03158" y="866797"/>
            <a:ext cx="3621488" cy="51244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1454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xmlns="" id="{6131F4B4-D229-4D31-9EFB-048C9E70972C}"/>
              </a:ext>
            </a:extLst>
          </p:cNvPr>
          <p:cNvSpPr>
            <a:spLocks noGrp="1"/>
          </p:cNvSpPr>
          <p:nvPr>
            <p:ph type="title"/>
          </p:nvPr>
        </p:nvSpPr>
        <p:spPr/>
        <p:txBody>
          <a:bodyPr>
            <a:normAutofit fontScale="90000"/>
          </a:bodyPr>
          <a:lstStyle/>
          <a:p>
            <a:r>
              <a:rPr lang="pl-PL" sz="3100" b="1" cap="all" dirty="0"/>
              <a:t>SPRAWDŹ, JAKIE INFORMACJE O KORONAWIRUSIE DOCIERAJĄ DO TWOICH DZIECI</a:t>
            </a:r>
            <a:r>
              <a:rPr lang="pl-PL" dirty="0"/>
              <a:t/>
            </a:r>
            <a:br>
              <a:rPr lang="pl-PL" dirty="0"/>
            </a:br>
            <a:endParaRPr lang="pl-PL" dirty="0"/>
          </a:p>
        </p:txBody>
      </p:sp>
      <p:sp>
        <p:nvSpPr>
          <p:cNvPr id="6" name="Symbol zastępczy zawartości 5">
            <a:extLst>
              <a:ext uri="{FF2B5EF4-FFF2-40B4-BE49-F238E27FC236}">
                <a16:creationId xmlns:a16="http://schemas.microsoft.com/office/drawing/2014/main" xmlns="" id="{7B368A65-BF35-4102-861C-E3C54ECB87D5}"/>
              </a:ext>
            </a:extLst>
          </p:cNvPr>
          <p:cNvSpPr>
            <a:spLocks noGrp="1"/>
          </p:cNvSpPr>
          <p:nvPr>
            <p:ph idx="1"/>
          </p:nvPr>
        </p:nvSpPr>
        <p:spPr/>
        <p:txBody>
          <a:bodyPr/>
          <a:lstStyle/>
          <a:p>
            <a:pPr>
              <a:lnSpc>
                <a:spcPct val="150000"/>
              </a:lnSpc>
            </a:pPr>
            <a:r>
              <a:rPr lang="pl-PL" dirty="0"/>
              <a:t>W mediach krąży wiele nieprawdziwych informacji na temat </a:t>
            </a:r>
            <a:r>
              <a:rPr lang="pl-PL" dirty="0" err="1"/>
              <a:t>koronawirusa</a:t>
            </a:r>
            <a:r>
              <a:rPr lang="pl-PL" dirty="0"/>
              <a:t>. – Sprawdź, co usłyszało twoje dziecko lub co uważa za prawdę. Nie wystarczy podać dziecku faktów, ponieważ – jeśli uznało za prawdę coś co usłyszało wcześniej i połączy to z nowymi informacjami od ciebie – może dojść do nieporozumienia. Dowiedz się, co twoje dziecko już wie i wspólnie rozprawcie się z mitami – radzi dr </a:t>
            </a:r>
            <a:r>
              <a:rPr lang="pl-PL" dirty="0" err="1"/>
              <a:t>Damour</a:t>
            </a:r>
            <a:r>
              <a:rPr lang="pl-PL" dirty="0"/>
              <a:t>. – Jeśli dzieci mają pytania, na które nie znasz odpowiedzi, możecie wspólnie odwiedzić strony internetowe wiarygodnych instytucji państwowych lub organizacji takich jak UNICEF czy Światowa Organizacja Zdrowia.</a:t>
            </a:r>
          </a:p>
          <a:p>
            <a:endParaRPr lang="pl-PL" dirty="0"/>
          </a:p>
        </p:txBody>
      </p:sp>
    </p:spTree>
    <p:extLst>
      <p:ext uri="{BB962C8B-B14F-4D97-AF65-F5344CB8AC3E}">
        <p14:creationId xmlns:p14="http://schemas.microsoft.com/office/powerpoint/2010/main" xmlns="" val="1117996594"/>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68</TotalTime>
  <Words>717</Words>
  <Application>Microsoft Office PowerPoint</Application>
  <PresentationFormat>Niestandardowy</PresentationFormat>
  <Paragraphs>21</Paragraphs>
  <Slides>15</Slides>
  <Notes>0</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Faseta</vt:lpstr>
      <vt:lpstr>6 sposobów dla rodziców, </vt:lpstr>
      <vt:lpstr> O tym jak stworzyć poczucie normalności w domu w czasach epidemii  Covid-19 mówi dr Lisa Damour, doświadczona psycholog dla młodzieży,  felietonistka „New York Times” i matka dwóch córek. </vt:lpstr>
      <vt:lpstr>BĄDŹ SPOKOJNY </vt:lpstr>
      <vt:lpstr>Slajd 4</vt:lpstr>
      <vt:lpstr>TRZYMAJ SIĘ RUTYNY </vt:lpstr>
      <vt:lpstr>Slajd 6</vt:lpstr>
      <vt:lpstr>POZWÓL DZIECKU ODCZUWAĆ EMOCJE </vt:lpstr>
      <vt:lpstr>Slajd 8</vt:lpstr>
      <vt:lpstr>SPRAWDŹ, JAKIE INFORMACJE O KORONAWIRUSIE DOCIERAJĄ DO TWOICH DZIECI </vt:lpstr>
      <vt:lpstr>Slajd 10</vt:lpstr>
      <vt:lpstr>STWÓRZ OKAZJE DO WSPÓLNEGO SPĘDZANIA CZASU </vt:lpstr>
      <vt:lpstr>Slajd 12</vt:lpstr>
      <vt:lpstr>KONTROLUJ SWOJE ZACHOWANIE </vt:lpstr>
      <vt:lpstr>Slajd 14</vt:lpstr>
      <vt:lpstr>Materiał zaczerpnięty ze strony: https://pl.aleteia.org/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sposobów dla rodziców,</dc:title>
  <dc:creator>Jakub Błaszczyk</dc:creator>
  <cp:lastModifiedBy>Użytkownik systemu Windows</cp:lastModifiedBy>
  <cp:revision>5</cp:revision>
  <dcterms:created xsi:type="dcterms:W3CDTF">2020-03-26T14:43:07Z</dcterms:created>
  <dcterms:modified xsi:type="dcterms:W3CDTF">2020-03-27T05:08:18Z</dcterms:modified>
</cp:coreProperties>
</file>