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9" r:id="rId3"/>
    <p:sldId id="260" r:id="rId4"/>
    <p:sldId id="257" r:id="rId5"/>
    <p:sldId id="279" r:id="rId6"/>
    <p:sldId id="265" r:id="rId7"/>
    <p:sldId id="271" r:id="rId8"/>
    <p:sldId id="262" r:id="rId9"/>
    <p:sldId id="281" r:id="rId10"/>
    <p:sldId id="276" r:id="rId11"/>
    <p:sldId id="263" r:id="rId12"/>
    <p:sldId id="275" r:id="rId13"/>
    <p:sldId id="264" r:id="rId14"/>
    <p:sldId id="274" r:id="rId15"/>
    <p:sldId id="266" r:id="rId16"/>
    <p:sldId id="280" r:id="rId17"/>
    <p:sldId id="282" r:id="rId18"/>
    <p:sldId id="273" r:id="rId19"/>
    <p:sldId id="268" r:id="rId20"/>
    <p:sldId id="272" r:id="rId21"/>
    <p:sldId id="267" r:id="rId22"/>
    <p:sldId id="277" r:id="rId23"/>
    <p:sldId id="269" r:id="rId24"/>
    <p:sldId id="258" r:id="rId25"/>
    <p:sldId id="261" r:id="rId2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9" autoAdjust="0"/>
    <p:restoredTop sz="94660"/>
  </p:normalViewPr>
  <p:slideViewPr>
    <p:cSldViewPr>
      <p:cViewPr varScale="1">
        <p:scale>
          <a:sx n="69" d="100"/>
          <a:sy n="69" d="100"/>
        </p:scale>
        <p:origin x="143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852E13-F194-44FF-962C-46E890AAB663}" type="datetimeFigureOut">
              <a:rPr lang="pl-PL" smtClean="0"/>
              <a:t>25.09.2019</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A20F59-D93E-46DA-937B-8A9EE3DEC094}" type="slidenum">
              <a:rPr lang="pl-PL" smtClean="0"/>
              <a:t>‹#›</a:t>
            </a:fld>
            <a:endParaRPr lang="pl-PL"/>
          </a:p>
        </p:txBody>
      </p:sp>
    </p:spTree>
    <p:extLst>
      <p:ext uri="{BB962C8B-B14F-4D97-AF65-F5344CB8AC3E}">
        <p14:creationId xmlns:p14="http://schemas.microsoft.com/office/powerpoint/2010/main" val="2120923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43A20F59-D93E-46DA-937B-8A9EE3DEC094}" type="slidenum">
              <a:rPr lang="pl-PL" smtClean="0"/>
              <a:t>7</a:t>
            </a:fld>
            <a:endParaRPr lang="pl-PL"/>
          </a:p>
        </p:txBody>
      </p:sp>
    </p:spTree>
    <p:extLst>
      <p:ext uri="{BB962C8B-B14F-4D97-AF65-F5344CB8AC3E}">
        <p14:creationId xmlns:p14="http://schemas.microsoft.com/office/powerpoint/2010/main" val="3164859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1">
        <a:schemeClr val="bg2"/>
      </p:bgRef>
    </p:bg>
    <p:spTree>
      <p:nvGrpSpPr>
        <p:cNvPr id="1" name=""/>
        <p:cNvGrpSpPr/>
        <p:nvPr/>
      </p:nvGrpSpPr>
      <p:grpSpPr>
        <a:xfrm>
          <a:off x="0" y="0"/>
          <a:ext cx="0" cy="0"/>
          <a:chOff x="0" y="0"/>
          <a:chExt cx="0" cy="0"/>
        </a:xfrm>
      </p:grpSpPr>
      <p:sp>
        <p:nvSpPr>
          <p:cNvPr id="15" name="Prostokąt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Prostokąt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ostokąt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Prostokąt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odtytuł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p:txBody>
          <a:bodyPr/>
          <a:lstStyle/>
          <a:p>
            <a:fld id="{DB8A05BB-B74C-490B-9E2E-D6F0C275E3F0}" type="datetimeFigureOut">
              <a:rPr lang="pl-PL" smtClean="0"/>
              <a:pPr/>
              <a:t>25.09.2019</a:t>
            </a:fld>
            <a:endParaRPr lang="pl-PL"/>
          </a:p>
        </p:txBody>
      </p:sp>
      <p:sp>
        <p:nvSpPr>
          <p:cNvPr id="17" name="Symbol zastępczy stopki 16"/>
          <p:cNvSpPr>
            <a:spLocks noGrp="1"/>
          </p:cNvSpPr>
          <p:nvPr>
            <p:ph type="ftr" sz="quarter" idx="11"/>
          </p:nvPr>
        </p:nvSpPr>
        <p:spPr/>
        <p:txBody>
          <a:bodyPr/>
          <a:lstStyle/>
          <a:p>
            <a:endParaRPr lang="pl-PL"/>
          </a:p>
        </p:txBody>
      </p:sp>
      <p:sp>
        <p:nvSpPr>
          <p:cNvPr id="7" name="Łącznik prosty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Prostokąt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ipsa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ipsa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ymbol zastępczy numeru slajdu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466FCE1-D625-43AF-AEDF-31FBA25AA80F}" type="slidenum">
              <a:rPr lang="pl-PL" smtClean="0"/>
              <a:pPr/>
              <a:t>‹#›</a:t>
            </a:fld>
            <a:endParaRPr lang="pl-PL"/>
          </a:p>
        </p:txBody>
      </p:sp>
      <p:sp>
        <p:nvSpPr>
          <p:cNvPr id="8" name="Tytuł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pl-PL" smtClean="0"/>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DB8A05BB-B74C-490B-9E2E-D6F0C275E3F0}" type="datetimeFigureOut">
              <a:rPr lang="pl-PL" smtClean="0"/>
              <a:pPr/>
              <a:t>25.09.2019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466FCE1-D625-43AF-AEDF-31FBA25AA80F}"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bg>
      <p:bgRef idx="1001">
        <a:schemeClr val="bg2"/>
      </p:bgRef>
    </p:bg>
    <p:spTree>
      <p:nvGrpSpPr>
        <p:cNvPr id="1" name=""/>
        <p:cNvGrpSpPr/>
        <p:nvPr/>
      </p:nvGrpSpPr>
      <p:grpSpPr>
        <a:xfrm>
          <a:off x="0" y="0"/>
          <a:ext cx="0" cy="0"/>
          <a:chOff x="0" y="0"/>
          <a:chExt cx="0" cy="0"/>
        </a:xfrm>
      </p:grpSpPr>
      <p:sp>
        <p:nvSpPr>
          <p:cNvPr id="7" name="Prostokąt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Prostokąt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rostokąt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Prostokąt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Prostokąt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Prostokąt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Łącznik prosty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ipsa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a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ymbol zastępczy numeru slajdu 5"/>
          <p:cNvSpPr>
            <a:spLocks noGrp="1"/>
          </p:cNvSpPr>
          <p:nvPr>
            <p:ph type="sldNum" sz="quarter" idx="12"/>
          </p:nvPr>
        </p:nvSpPr>
        <p:spPr>
          <a:xfrm>
            <a:off x="6915912" y="3009901"/>
            <a:ext cx="457200" cy="441325"/>
          </a:xfrm>
        </p:spPr>
        <p:txBody>
          <a:bodyPr/>
          <a:lstStyle/>
          <a:p>
            <a:fld id="{9466FCE1-D625-43AF-AEDF-31FBA25AA80F}" type="slidenum">
              <a:rPr lang="pl-PL" smtClean="0"/>
              <a:pPr/>
              <a:t>‹#›</a:t>
            </a:fld>
            <a:endParaRPr lang="pl-PL"/>
          </a:p>
        </p:txBody>
      </p:sp>
      <p:sp>
        <p:nvSpPr>
          <p:cNvPr id="3" name="Symbol zastępczy tytułu pionowego 2"/>
          <p:cNvSpPr>
            <a:spLocks noGrp="1"/>
          </p:cNvSpPr>
          <p:nvPr>
            <p:ph type="body" orient="vert" idx="1"/>
          </p:nvPr>
        </p:nvSpPr>
        <p:spPr>
          <a:xfrm>
            <a:off x="304800" y="304800"/>
            <a:ext cx="6553200" cy="5821366"/>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DB8A05BB-B74C-490B-9E2E-D6F0C275E3F0}" type="datetimeFigureOut">
              <a:rPr lang="pl-PL" smtClean="0"/>
              <a:pPr/>
              <a:t>25.09.2019</a:t>
            </a:fld>
            <a:endParaRPr lang="pl-PL"/>
          </a:p>
        </p:txBody>
      </p:sp>
      <p:sp>
        <p:nvSpPr>
          <p:cNvPr id="5" name="Symbol zastępczy stopki 4"/>
          <p:cNvSpPr>
            <a:spLocks noGrp="1"/>
          </p:cNvSpPr>
          <p:nvPr>
            <p:ph type="ftr" sz="quarter" idx="11"/>
          </p:nvPr>
        </p:nvSpPr>
        <p:spPr/>
        <p:txBody>
          <a:bodyPr/>
          <a:lstStyle/>
          <a:p>
            <a:endParaRPr lang="pl-PL"/>
          </a:p>
        </p:txBody>
      </p:sp>
      <p:sp>
        <p:nvSpPr>
          <p:cNvPr id="2" name="Tytuł pionowy 1"/>
          <p:cNvSpPr>
            <a:spLocks noGrp="1"/>
          </p:cNvSpPr>
          <p:nvPr>
            <p:ph type="title" orient="vert"/>
          </p:nvPr>
        </p:nvSpPr>
        <p:spPr>
          <a:xfrm>
            <a:off x="7391400" y="304801"/>
            <a:ext cx="1447800" cy="5851525"/>
          </a:xfrm>
        </p:spPr>
        <p:txBody>
          <a:bodyPr vert="eaVert"/>
          <a:lstStyle/>
          <a:p>
            <a:r>
              <a:rPr kumimoji="0" lang="pl-PL" smtClean="0"/>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solidFill>
                  <a:schemeClr val="accent3">
                    <a:shade val="75000"/>
                  </a:schemeClr>
                </a:solidFill>
              </a:defRPr>
            </a:lvl1pPr>
          </a:lstStyle>
          <a:p>
            <a:r>
              <a:rPr kumimoji="0" lang="pl-PL" smtClean="0"/>
              <a:t>Kliknij, aby edytować styl</a:t>
            </a:r>
            <a:endParaRPr kumimoji="0" lang="en-US"/>
          </a:p>
        </p:txBody>
      </p:sp>
      <p:sp>
        <p:nvSpPr>
          <p:cNvPr id="4" name="Symbol zastępczy daty 3"/>
          <p:cNvSpPr>
            <a:spLocks noGrp="1"/>
          </p:cNvSpPr>
          <p:nvPr>
            <p:ph type="dt" sz="half" idx="10"/>
          </p:nvPr>
        </p:nvSpPr>
        <p:spPr/>
        <p:txBody>
          <a:bodyPr/>
          <a:lstStyle/>
          <a:p>
            <a:fld id="{DB8A05BB-B74C-490B-9E2E-D6F0C275E3F0}" type="datetimeFigureOut">
              <a:rPr lang="pl-PL" smtClean="0"/>
              <a:pPr/>
              <a:t>25.09.2019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a:xfrm>
            <a:off x="4361688" y="1026372"/>
            <a:ext cx="457200" cy="441325"/>
          </a:xfrm>
        </p:spPr>
        <p:txBody>
          <a:bodyPr/>
          <a:lstStyle/>
          <a:p>
            <a:fld id="{9466FCE1-D625-43AF-AEDF-31FBA25AA80F}" type="slidenum">
              <a:rPr lang="pl-PL" smtClean="0"/>
              <a:pPr/>
              <a:t>‹#›</a:t>
            </a:fld>
            <a:endParaRPr lang="pl-PL"/>
          </a:p>
        </p:txBody>
      </p:sp>
      <p:sp>
        <p:nvSpPr>
          <p:cNvPr id="8" name="Symbol zastępczy zawartości 7"/>
          <p:cNvSpPr>
            <a:spLocks noGrp="1"/>
          </p:cNvSpPr>
          <p:nvPr>
            <p:ph sz="quarter" idx="1"/>
          </p:nvPr>
        </p:nvSpPr>
        <p:spPr>
          <a:xfrm>
            <a:off x="301752" y="1527048"/>
            <a:ext cx="850392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1">
        <a:schemeClr val="bg1"/>
      </p:bgRef>
    </p:bg>
    <p:spTree>
      <p:nvGrpSpPr>
        <p:cNvPr id="1" name=""/>
        <p:cNvGrpSpPr/>
        <p:nvPr/>
      </p:nvGrpSpPr>
      <p:grpSpPr>
        <a:xfrm>
          <a:off x="0" y="0"/>
          <a:ext cx="0" cy="0"/>
          <a:chOff x="0" y="0"/>
          <a:chExt cx="0" cy="0"/>
        </a:xfrm>
      </p:grpSpPr>
      <p:sp>
        <p:nvSpPr>
          <p:cNvPr id="17" name="Prostokąt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Prostokąt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ostokąt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Prostokąt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Prostokąt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Symbol zastępczy tekstu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13" name="Prostokąt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Prostokąt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Symbol zastępczy stopki 4"/>
          <p:cNvSpPr>
            <a:spLocks noGrp="1"/>
          </p:cNvSpPr>
          <p:nvPr>
            <p:ph type="ftr" sz="quarter" idx="11"/>
          </p:nvPr>
        </p:nvSpPr>
        <p:spPr/>
        <p:txBody>
          <a:bodyPr/>
          <a:lstStyle/>
          <a:p>
            <a:endParaRPr lang="pl-PL"/>
          </a:p>
        </p:txBody>
      </p:sp>
      <p:sp>
        <p:nvSpPr>
          <p:cNvPr id="4" name="Symbol zastępczy daty 3"/>
          <p:cNvSpPr>
            <a:spLocks noGrp="1"/>
          </p:cNvSpPr>
          <p:nvPr>
            <p:ph type="dt" sz="half" idx="10"/>
          </p:nvPr>
        </p:nvSpPr>
        <p:spPr/>
        <p:txBody>
          <a:bodyPr/>
          <a:lstStyle/>
          <a:p>
            <a:fld id="{DB8A05BB-B74C-490B-9E2E-D6F0C275E3F0}" type="datetimeFigureOut">
              <a:rPr lang="pl-PL" smtClean="0"/>
              <a:pPr/>
              <a:t>25.09.2019</a:t>
            </a:fld>
            <a:endParaRPr lang="pl-PL"/>
          </a:p>
        </p:txBody>
      </p:sp>
      <p:sp>
        <p:nvSpPr>
          <p:cNvPr id="8" name="Łącznik prosty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ipsa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a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ymbol zastępczy numeru slajdu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466FCE1-D625-43AF-AEDF-31FBA25AA80F}" type="slidenum">
              <a:rPr lang="pl-PL" smtClean="0"/>
              <a:pPr/>
              <a:t>‹#›</a:t>
            </a:fld>
            <a:endParaRPr lang="pl-PL"/>
          </a:p>
        </p:txBody>
      </p:sp>
      <p:sp>
        <p:nvSpPr>
          <p:cNvPr id="2" name="Tytuł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pl-PL" smtClean="0"/>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301752" y="228600"/>
            <a:ext cx="8534400" cy="758952"/>
          </a:xfrm>
        </p:spPr>
        <p:txBody>
          <a:bodyPr/>
          <a:lstStyle/>
          <a:p>
            <a:r>
              <a:rPr kumimoji="0" lang="pl-PL" smtClean="0"/>
              <a:t>Kliknij, aby edytować styl</a:t>
            </a:r>
            <a:endParaRPr kumimoji="0" lang="en-US"/>
          </a:p>
        </p:txBody>
      </p:sp>
      <p:sp>
        <p:nvSpPr>
          <p:cNvPr id="5" name="Symbol zastępczy daty 4"/>
          <p:cNvSpPr>
            <a:spLocks noGrp="1"/>
          </p:cNvSpPr>
          <p:nvPr>
            <p:ph type="dt" sz="half" idx="10"/>
          </p:nvPr>
        </p:nvSpPr>
        <p:spPr>
          <a:xfrm>
            <a:off x="5791200" y="6409944"/>
            <a:ext cx="3044952" cy="365760"/>
          </a:xfrm>
        </p:spPr>
        <p:txBody>
          <a:bodyPr/>
          <a:lstStyle/>
          <a:p>
            <a:fld id="{DB8A05BB-B74C-490B-9E2E-D6F0C275E3F0}" type="datetimeFigureOut">
              <a:rPr lang="pl-PL" smtClean="0"/>
              <a:pPr/>
              <a:t>25.09.2019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466FCE1-D625-43AF-AEDF-31FBA25AA80F}" type="slidenum">
              <a:rPr lang="pl-PL" smtClean="0"/>
              <a:pPr/>
              <a:t>‹#›</a:t>
            </a:fld>
            <a:endParaRPr lang="pl-PL"/>
          </a:p>
        </p:txBody>
      </p:sp>
      <p:sp>
        <p:nvSpPr>
          <p:cNvPr id="8" name="Łącznik prosty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Symbol zastępczy zawartości 9"/>
          <p:cNvSpPr>
            <a:spLocks noGrp="1"/>
          </p:cNvSpPr>
          <p:nvPr>
            <p:ph sz="half" idx="1"/>
          </p:nvPr>
        </p:nvSpPr>
        <p:spPr>
          <a:xfrm>
            <a:off x="301752" y="1371600"/>
            <a:ext cx="4038600" cy="4681728"/>
          </a:xfrm>
        </p:spPr>
        <p:txBody>
          <a:bodyPr/>
          <a:lstStyle>
            <a:lvl1pPr>
              <a:defRPr sz="2500"/>
            </a:lvl1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2" name="Symbol zastępczy zawartości 11"/>
          <p:cNvSpPr>
            <a:spLocks noGrp="1"/>
          </p:cNvSpPr>
          <p:nvPr>
            <p:ph sz="half" idx="2"/>
          </p:nvPr>
        </p:nvSpPr>
        <p:spPr>
          <a:xfrm>
            <a:off x="4800600" y="1371600"/>
            <a:ext cx="4038600" cy="4681728"/>
          </a:xfrm>
        </p:spPr>
        <p:txBody>
          <a:bodyPr/>
          <a:lstStyle>
            <a:lvl1pPr>
              <a:defRPr sz="2500"/>
            </a:lvl1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bg>
      <p:bgRef idx="1001">
        <a:schemeClr val="bg2"/>
      </p:bgRef>
    </p:bg>
    <p:spTree>
      <p:nvGrpSpPr>
        <p:cNvPr id="1" name=""/>
        <p:cNvGrpSpPr/>
        <p:nvPr/>
      </p:nvGrpSpPr>
      <p:grpSpPr>
        <a:xfrm>
          <a:off x="0" y="0"/>
          <a:ext cx="0" cy="0"/>
          <a:chOff x="0" y="0"/>
          <a:chExt cx="0" cy="0"/>
        </a:xfrm>
      </p:grpSpPr>
      <p:sp>
        <p:nvSpPr>
          <p:cNvPr id="10" name="Łącznik prosty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Prostokąt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Prostokąt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Prostokąt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Prostokąt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Prostokąt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rostokąt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Symbol zastępczy tekstu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7" name="Symbol zastępczy daty 6"/>
          <p:cNvSpPr>
            <a:spLocks noGrp="1"/>
          </p:cNvSpPr>
          <p:nvPr>
            <p:ph type="dt" sz="half" idx="10"/>
          </p:nvPr>
        </p:nvSpPr>
        <p:spPr/>
        <p:txBody>
          <a:bodyPr/>
          <a:lstStyle/>
          <a:p>
            <a:fld id="{DB8A05BB-B74C-490B-9E2E-D6F0C275E3F0}" type="datetimeFigureOut">
              <a:rPr lang="pl-PL" smtClean="0"/>
              <a:pPr/>
              <a:t>25.09.2019</a:t>
            </a:fld>
            <a:endParaRPr lang="pl-PL"/>
          </a:p>
        </p:txBody>
      </p:sp>
      <p:sp>
        <p:nvSpPr>
          <p:cNvPr id="8" name="Symbol zastępczy stopki 7"/>
          <p:cNvSpPr>
            <a:spLocks noGrp="1"/>
          </p:cNvSpPr>
          <p:nvPr>
            <p:ph type="ftr" sz="quarter" idx="11"/>
          </p:nvPr>
        </p:nvSpPr>
        <p:spPr>
          <a:xfrm>
            <a:off x="304800" y="6409944"/>
            <a:ext cx="3581400" cy="365760"/>
          </a:xfrm>
        </p:spPr>
        <p:txBody>
          <a:bodyPr/>
          <a:lstStyle/>
          <a:p>
            <a:endParaRPr lang="pl-PL"/>
          </a:p>
        </p:txBody>
      </p:sp>
      <p:sp>
        <p:nvSpPr>
          <p:cNvPr id="15" name="Łącznik prosty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Symbol zastępczy zawartości 23"/>
          <p:cNvSpPr>
            <a:spLocks noGrp="1"/>
          </p:cNvSpPr>
          <p:nvPr>
            <p:ph sz="quarter" idx="2"/>
          </p:nvPr>
        </p:nvSpPr>
        <p:spPr>
          <a:xfrm>
            <a:off x="301752" y="2471383"/>
            <a:ext cx="4041648" cy="3818404"/>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6" name="Symbol zastępczy zawartości 25"/>
          <p:cNvSpPr>
            <a:spLocks noGrp="1"/>
          </p:cNvSpPr>
          <p:nvPr>
            <p:ph sz="quarter" idx="4"/>
          </p:nvPr>
        </p:nvSpPr>
        <p:spPr>
          <a:xfrm>
            <a:off x="4800600" y="2471383"/>
            <a:ext cx="4038600" cy="382219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5" name="Elipsa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ipsa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ymbol zastępczy numeru slajdu 8"/>
          <p:cNvSpPr>
            <a:spLocks noGrp="1"/>
          </p:cNvSpPr>
          <p:nvPr>
            <p:ph type="sldNum" sz="quarter" idx="12"/>
          </p:nvPr>
        </p:nvSpPr>
        <p:spPr>
          <a:xfrm>
            <a:off x="4343400" y="1042416"/>
            <a:ext cx="457200" cy="441325"/>
          </a:xfrm>
        </p:spPr>
        <p:txBody>
          <a:bodyPr/>
          <a:lstStyle>
            <a:lvl1pPr algn="ctr">
              <a:defRPr/>
            </a:lvl1pPr>
          </a:lstStyle>
          <a:p>
            <a:fld id="{9466FCE1-D625-43AF-AEDF-31FBA25AA80F}" type="slidenum">
              <a:rPr lang="pl-PL" smtClean="0"/>
              <a:pPr/>
              <a:t>‹#›</a:t>
            </a:fld>
            <a:endParaRPr lang="pl-PL"/>
          </a:p>
        </p:txBody>
      </p:sp>
      <p:sp>
        <p:nvSpPr>
          <p:cNvPr id="23" name="Tytuł 22"/>
          <p:cNvSpPr>
            <a:spLocks noGrp="1"/>
          </p:cNvSpPr>
          <p:nvPr>
            <p:ph type="title"/>
          </p:nvPr>
        </p:nvSpPr>
        <p:spPr/>
        <p:txBody>
          <a:bodyPr rtlCol="0" anchor="b" anchorCtr="0"/>
          <a:lstStyle/>
          <a:p>
            <a:r>
              <a:rPr kumimoji="0" lang="pl-PL" smtClean="0"/>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DB8A05BB-B74C-490B-9E2E-D6F0C275E3F0}" type="datetimeFigureOut">
              <a:rPr lang="pl-PL" smtClean="0"/>
              <a:pPr/>
              <a:t>25.09.2019</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a:xfrm>
            <a:off x="4343400" y="1036020"/>
            <a:ext cx="457200" cy="441325"/>
          </a:xfrm>
        </p:spPr>
        <p:txBody>
          <a:bodyPr/>
          <a:lstStyle/>
          <a:p>
            <a:fld id="{9466FCE1-D625-43AF-AEDF-31FBA25AA80F}"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7" name="Prostokąt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Prostokąt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Prostokąt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rostokąt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Prostokąt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Prostokąt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Symbol zastępczy daty 1"/>
          <p:cNvSpPr>
            <a:spLocks noGrp="1"/>
          </p:cNvSpPr>
          <p:nvPr>
            <p:ph type="dt" sz="half" idx="10"/>
          </p:nvPr>
        </p:nvSpPr>
        <p:spPr/>
        <p:txBody>
          <a:bodyPr/>
          <a:lstStyle/>
          <a:p>
            <a:fld id="{DB8A05BB-B74C-490B-9E2E-D6F0C275E3F0}" type="datetimeFigureOut">
              <a:rPr lang="pl-PL" smtClean="0"/>
              <a:pPr/>
              <a:t>25.09.2019</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466FCE1-D625-43AF-AEDF-31FBA25AA80F}"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1">
        <a:schemeClr val="bg1"/>
      </p:bgRef>
    </p:bg>
    <p:spTree>
      <p:nvGrpSpPr>
        <p:cNvPr id="1" name=""/>
        <p:cNvGrpSpPr/>
        <p:nvPr/>
      </p:nvGrpSpPr>
      <p:grpSpPr>
        <a:xfrm>
          <a:off x="0" y="0"/>
          <a:ext cx="0" cy="0"/>
          <a:chOff x="0" y="0"/>
          <a:chExt cx="0" cy="0"/>
        </a:xfrm>
      </p:grpSpPr>
      <p:sp>
        <p:nvSpPr>
          <p:cNvPr id="19" name="Prostokąt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Prostokąt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ostokąt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Prostokąt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Prostokąt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ytuł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8" name="Prostokąt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Łącznik prosty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Symbol zastępczy zawartości 19"/>
          <p:cNvSpPr>
            <a:spLocks noGrp="1"/>
          </p:cNvSpPr>
          <p:nvPr>
            <p:ph sz="quarter" idx="1"/>
          </p:nvPr>
        </p:nvSpPr>
        <p:spPr>
          <a:xfrm>
            <a:off x="3124200" y="685800"/>
            <a:ext cx="5638800" cy="54102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0" name="Elipsa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a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ymbol zastępczy numeru slajdu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466FCE1-D625-43AF-AEDF-31FBA25AA80F}" type="slidenum">
              <a:rPr lang="pl-PL" smtClean="0"/>
              <a:pPr/>
              <a:t>‹#›</a:t>
            </a:fld>
            <a:endParaRPr lang="pl-PL"/>
          </a:p>
        </p:txBody>
      </p:sp>
      <p:sp>
        <p:nvSpPr>
          <p:cNvPr id="21" name="Prostokąt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Symbol zastępczy daty 4"/>
          <p:cNvSpPr>
            <a:spLocks noGrp="1"/>
          </p:cNvSpPr>
          <p:nvPr>
            <p:ph type="dt" sz="half" idx="10"/>
          </p:nvPr>
        </p:nvSpPr>
        <p:spPr/>
        <p:txBody>
          <a:bodyPr/>
          <a:lstStyle/>
          <a:p>
            <a:fld id="{DB8A05BB-B74C-490B-9E2E-D6F0C275E3F0}" type="datetimeFigureOut">
              <a:rPr lang="pl-PL" smtClean="0"/>
              <a:pPr/>
              <a:t>25.09.2019</a:t>
            </a:fld>
            <a:endParaRPr lang="pl-PL"/>
          </a:p>
        </p:txBody>
      </p:sp>
      <p:sp>
        <p:nvSpPr>
          <p:cNvPr id="6" name="Symbol zastępczy stopki 5"/>
          <p:cNvSpPr>
            <a:spLocks noGrp="1"/>
          </p:cNvSpPr>
          <p:nvPr>
            <p:ph type="ftr" sz="quarter" idx="11"/>
          </p:nvPr>
        </p:nvSpPr>
        <p:spPr>
          <a:xfrm>
            <a:off x="301752" y="6410848"/>
            <a:ext cx="3383280" cy="365760"/>
          </a:xfrm>
        </p:spPr>
        <p:txBody>
          <a:bodyPr/>
          <a:lstStyle/>
          <a:p>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1" name="Łącznik prosty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Prostokąt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ostokąt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Prostokąt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Prostokąt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Prostokąt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Prostokąt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ipsa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ipsa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ymbol zastępczy numeru slajdu 6"/>
          <p:cNvSpPr>
            <a:spLocks noGrp="1"/>
          </p:cNvSpPr>
          <p:nvPr>
            <p:ph type="sldNum" sz="quarter" idx="12"/>
          </p:nvPr>
        </p:nvSpPr>
        <p:spPr>
          <a:xfrm>
            <a:off x="1371600" y="312738"/>
            <a:ext cx="457200" cy="441325"/>
          </a:xfrm>
        </p:spPr>
        <p:txBody>
          <a:bodyPr/>
          <a:lstStyle/>
          <a:p>
            <a:fld id="{9466FCE1-D625-43AF-AEDF-31FBA25AA80F}" type="slidenum">
              <a:rPr lang="pl-PL" smtClean="0"/>
              <a:pPr/>
              <a:t>‹#›</a:t>
            </a:fld>
            <a:endParaRPr lang="pl-PL"/>
          </a:p>
        </p:txBody>
      </p:sp>
      <p:sp>
        <p:nvSpPr>
          <p:cNvPr id="2" name="Tytuł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3000375" y="609600"/>
            <a:ext cx="5867400" cy="4267200"/>
          </a:xfrm>
        </p:spPr>
        <p:txBody>
          <a:bodyPr/>
          <a:lstStyle>
            <a:lvl1pPr marL="0" indent="0">
              <a:buNone/>
              <a:defRPr sz="3200"/>
            </a:lvl1pPr>
          </a:lstStyle>
          <a:p>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22" name="Prostokąt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Symbol zastępczy daty 4"/>
          <p:cNvSpPr>
            <a:spLocks noGrp="1"/>
          </p:cNvSpPr>
          <p:nvPr>
            <p:ph type="dt" sz="half" idx="10"/>
          </p:nvPr>
        </p:nvSpPr>
        <p:spPr>
          <a:xfrm>
            <a:off x="5788152" y="6404984"/>
            <a:ext cx="3044952" cy="365760"/>
          </a:xfrm>
        </p:spPr>
        <p:txBody>
          <a:bodyPr/>
          <a:lstStyle/>
          <a:p>
            <a:fld id="{DB8A05BB-B74C-490B-9E2E-D6F0C275E3F0}" type="datetimeFigureOut">
              <a:rPr lang="pl-PL" smtClean="0"/>
              <a:pPr/>
              <a:t>25.09.2019</a:t>
            </a:fld>
            <a:endParaRPr lang="pl-PL"/>
          </a:p>
        </p:txBody>
      </p:sp>
      <p:sp>
        <p:nvSpPr>
          <p:cNvPr id="6" name="Symbol zastępczy stopki 5"/>
          <p:cNvSpPr>
            <a:spLocks noGrp="1"/>
          </p:cNvSpPr>
          <p:nvPr>
            <p:ph type="ftr" sz="quarter" idx="11"/>
          </p:nvPr>
        </p:nvSpPr>
        <p:spPr>
          <a:xfrm>
            <a:off x="301752" y="6410848"/>
            <a:ext cx="3584448" cy="365760"/>
          </a:xfrm>
        </p:spPr>
        <p:txBody>
          <a:bodyPr/>
          <a:lstStyle/>
          <a:p>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Prostokąt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ostokąt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Prostokąt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rostokąt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Symbol zastępczy daty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B8A05BB-B74C-490B-9E2E-D6F0C275E3F0}" type="datetimeFigureOut">
              <a:rPr lang="pl-PL" smtClean="0"/>
              <a:pPr/>
              <a:t>25.09.2019</a:t>
            </a:fld>
            <a:endParaRPr lang="pl-PL"/>
          </a:p>
        </p:txBody>
      </p:sp>
      <p:sp>
        <p:nvSpPr>
          <p:cNvPr id="3" name="Symbol zastępczy stopki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pl-PL"/>
          </a:p>
        </p:txBody>
      </p:sp>
      <p:sp>
        <p:nvSpPr>
          <p:cNvPr id="8" name="Prostokąt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Łącznik prosty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ipsa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a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ymbol zastępczy numeru slajdu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466FCE1-D625-43AF-AEDF-31FBA25AA80F}" type="slidenum">
              <a:rPr lang="pl-PL" smtClean="0"/>
              <a:pPr/>
              <a:t>‹#›</a:t>
            </a:fld>
            <a:endParaRPr lang="pl-PL"/>
          </a:p>
        </p:txBody>
      </p:sp>
      <p:sp>
        <p:nvSpPr>
          <p:cNvPr id="22" name="Symbol zastępczy tytułu 21"/>
          <p:cNvSpPr>
            <a:spLocks noGrp="1"/>
          </p:cNvSpPr>
          <p:nvPr>
            <p:ph type="title"/>
          </p:nvPr>
        </p:nvSpPr>
        <p:spPr>
          <a:xfrm>
            <a:off x="301752" y="228600"/>
            <a:ext cx="8534400" cy="758952"/>
          </a:xfrm>
          <a:prstGeom prst="rect">
            <a:avLst/>
          </a:prstGeom>
        </p:spPr>
        <p:txBody>
          <a:bodyPr vert="horz" anchor="b">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www.bptorun.edu.pl/" TargetMode="External"/><Relationship Id="rId2" Type="http://schemas.openxmlformats.org/officeDocument/2006/relationships/hyperlink" Target="http://www.ore.edu.pl/" TargetMode="External"/><Relationship Id="rId1" Type="http://schemas.openxmlformats.org/officeDocument/2006/relationships/slideLayout" Target="../slideLayouts/slideLayout2.xml"/><Relationship Id="rId6" Type="http://schemas.openxmlformats.org/officeDocument/2006/relationships/hyperlink" Target="https://witalni.pl/baza_wiedzy/mapy-mysli/" TargetMode="External"/><Relationship Id="rId5" Type="http://schemas.openxmlformats.org/officeDocument/2006/relationships/hyperlink" Target="http://agatabaj.pl/" TargetMode="External"/><Relationship Id="rId4" Type="http://schemas.openxmlformats.org/officeDocument/2006/relationships/hyperlink" Target="http://www.mlodziez.org.p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381000"/>
            <a:ext cx="7772400" cy="1333488"/>
          </a:xfrm>
        </p:spPr>
        <p:txBody>
          <a:bodyPr/>
          <a:lstStyle/>
          <a:p>
            <a:r>
              <a:rPr lang="pl-PL" dirty="0" smtClean="0"/>
              <a:t>KOMPETENCJE KLUCZOWE</a:t>
            </a:r>
            <a:endParaRPr lang="pl-PL" dirty="0"/>
          </a:p>
        </p:txBody>
      </p:sp>
      <p:pic>
        <p:nvPicPr>
          <p:cNvPr id="1026" name="Picture 2"/>
          <p:cNvPicPr>
            <a:picLocks noChangeAspect="1" noChangeArrowheads="1"/>
          </p:cNvPicPr>
          <p:nvPr/>
        </p:nvPicPr>
        <p:blipFill>
          <a:blip r:embed="rId2"/>
          <a:srcRect/>
          <a:stretch>
            <a:fillRect/>
          </a:stretch>
        </p:blipFill>
        <p:spPr bwMode="auto">
          <a:xfrm>
            <a:off x="2000232" y="2714620"/>
            <a:ext cx="5311445" cy="37195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normAutofit fontScale="90000"/>
          </a:bodyPr>
          <a:lstStyle/>
          <a:p>
            <a:r>
              <a:rPr lang="pl-PL" b="1" dirty="0"/>
              <a:t/>
            </a:r>
            <a:br>
              <a:rPr lang="pl-PL" b="1" dirty="0"/>
            </a:br>
            <a:r>
              <a:rPr lang="pl-PL" sz="2700" b="1" dirty="0"/>
              <a:t>Kompetencje matematyczne </a:t>
            </a:r>
            <a:br>
              <a:rPr lang="pl-PL" sz="2700" b="1" dirty="0"/>
            </a:br>
            <a:r>
              <a:rPr lang="pl-PL" sz="2700" b="1" dirty="0"/>
              <a:t>i podstawowe kompetencje naukowo-techniczne</a:t>
            </a:r>
            <a:endParaRPr lang="pl-PL" sz="2700" dirty="0"/>
          </a:p>
        </p:txBody>
      </p:sp>
      <p:sp>
        <p:nvSpPr>
          <p:cNvPr id="4" name="Podtytuł 3"/>
          <p:cNvSpPr>
            <a:spLocks noGrp="1"/>
          </p:cNvSpPr>
          <p:nvPr>
            <p:ph sz="quarter" idx="1"/>
          </p:nvPr>
        </p:nvSpPr>
        <p:spPr>
          <a:xfrm>
            <a:off x="301752" y="1527048"/>
            <a:ext cx="8503920" cy="4854280"/>
          </a:xfrm>
        </p:spPr>
        <p:txBody>
          <a:bodyPr>
            <a:normAutofit fontScale="62500" lnSpcReduction="20000"/>
          </a:bodyPr>
          <a:lstStyle/>
          <a:p>
            <a:pPr>
              <a:lnSpc>
                <a:spcPct val="170000"/>
              </a:lnSpc>
            </a:pPr>
            <a:r>
              <a:rPr lang="pl-PL" dirty="0" smtClean="0"/>
              <a:t>Kompetencje </a:t>
            </a:r>
            <a:r>
              <a:rPr lang="pl-PL" dirty="0"/>
              <a:t>matematyczne to także umiejętność zastosowania matematyki </a:t>
            </a:r>
            <a:r>
              <a:rPr lang="pl-PL" dirty="0" smtClean="0"/>
              <a:t/>
            </a:r>
            <a:br>
              <a:rPr lang="pl-PL" dirty="0" smtClean="0"/>
            </a:br>
            <a:r>
              <a:rPr lang="pl-PL" dirty="0" smtClean="0"/>
              <a:t>w </a:t>
            </a:r>
            <a:r>
              <a:rPr lang="pl-PL" dirty="0"/>
              <a:t>myśleniu – umiejętność logicznego i analitycznego myślenia, umiejętność śledzenia toku rozumowania innych, umiejętność abstrahowania i generalizowania, również umiejętność myślenia przestrzennego, zdolność krytycznej oceny (umiejętność oddzielenia udowodnionych stwierdzeń od przypuszczeń).</a:t>
            </a:r>
          </a:p>
          <a:p>
            <a:pPr>
              <a:lnSpc>
                <a:spcPct val="170000"/>
              </a:lnSpc>
            </a:pPr>
            <a:r>
              <a:rPr lang="pl-PL" dirty="0"/>
              <a:t>Podstawowe kompetencje naukowo-techniczne to znajomość podstawowych procesów zachodzących w przyrodzie, a także zasad funkcjonowania technologii </a:t>
            </a:r>
            <a:r>
              <a:rPr lang="pl-PL" dirty="0" smtClean="0"/>
              <a:t/>
            </a:r>
            <a:br>
              <a:rPr lang="pl-PL" dirty="0" smtClean="0"/>
            </a:br>
            <a:r>
              <a:rPr lang="pl-PL" dirty="0" smtClean="0"/>
              <a:t>i </a:t>
            </a:r>
            <a:r>
              <a:rPr lang="pl-PL" dirty="0"/>
              <a:t>umiejętność ich zastosowania. Ponadto rozumienie związku technologii z innymi dziedzinami – postępem naukowym (np. w medycynie), społeczeństwem (wartości, zagadnienia moralne), kulturą (np. multimedia) oraz ze środowiskiem (zanieczyszczenie). To także umiejętność rozpoznania głównych cech badania naukowego i rozumienia powodów wyprowadzenia takich, a nie innych wniosków.</a:t>
            </a:r>
          </a:p>
          <a:p>
            <a:endParaRPr lang="pl-PL" dirty="0"/>
          </a:p>
        </p:txBody>
      </p:sp>
    </p:spTree>
    <p:extLst>
      <p:ext uri="{BB962C8B-B14F-4D97-AF65-F5344CB8AC3E}">
        <p14:creationId xmlns:p14="http://schemas.microsoft.com/office/powerpoint/2010/main" val="13850969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098" name="Picture 2" descr="C:\Users\Jakub\Desktop\Bez tytułu3.png"/>
          <p:cNvPicPr>
            <a:picLocks noChangeAspect="1" noChangeArrowheads="1"/>
          </p:cNvPicPr>
          <p:nvPr/>
        </p:nvPicPr>
        <p:blipFill>
          <a:blip r:embed="rId2"/>
          <a:srcRect/>
          <a:stretch>
            <a:fillRect/>
          </a:stretch>
        </p:blipFill>
        <p:spPr bwMode="auto">
          <a:xfrm>
            <a:off x="0" y="285728"/>
            <a:ext cx="9010677" cy="617922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normAutofit fontScale="90000"/>
          </a:bodyPr>
          <a:lstStyle/>
          <a:p>
            <a:r>
              <a:rPr lang="pl-PL" b="1" dirty="0"/>
              <a:t/>
            </a:r>
            <a:br>
              <a:rPr lang="pl-PL" b="1" dirty="0"/>
            </a:br>
            <a:r>
              <a:rPr lang="pl-PL" b="1" dirty="0"/>
              <a:t>Kompetencje informatyczne</a:t>
            </a:r>
            <a:endParaRPr lang="pl-PL" dirty="0"/>
          </a:p>
        </p:txBody>
      </p:sp>
      <p:sp>
        <p:nvSpPr>
          <p:cNvPr id="4" name="Podtytuł 3"/>
          <p:cNvSpPr>
            <a:spLocks noGrp="1"/>
          </p:cNvSpPr>
          <p:nvPr>
            <p:ph sz="quarter" idx="1"/>
          </p:nvPr>
        </p:nvSpPr>
        <p:spPr>
          <a:xfrm>
            <a:off x="301752" y="1527048"/>
            <a:ext cx="8503920" cy="4854280"/>
          </a:xfrm>
        </p:spPr>
        <p:txBody>
          <a:bodyPr>
            <a:normAutofit fontScale="62500" lnSpcReduction="20000"/>
          </a:bodyPr>
          <a:lstStyle/>
          <a:p>
            <a:pPr>
              <a:lnSpc>
                <a:spcPct val="170000"/>
              </a:lnSpc>
            </a:pPr>
            <a:r>
              <a:rPr lang="pl-PL" dirty="0"/>
              <a:t>Na kompetencje informatyczne składa się dobra znajomość i umiejętność korzystania z tzw. technologii społeczeństwa informacyjnego (TSI) w różnych sytuacjach: w pracy, czasie wolnym, jako narzędzia komunikacji. Opierają się na podstawowych umiejętnościach: wykorzystaniu komputerów i innych multimediów do pozyskiwania, oceny, gromadzenia, tworzenia, przedstawiania i wymiany informacji, a także do porozumiewania się i uczestniczenia we współpracy w sieci.</a:t>
            </a:r>
          </a:p>
          <a:p>
            <a:pPr>
              <a:lnSpc>
                <a:spcPct val="170000"/>
              </a:lnSpc>
            </a:pPr>
            <a:r>
              <a:rPr lang="pl-PL" dirty="0"/>
              <a:t>Podstawą jest: rozumienie i znajomość głównych aplikacji komputerowych (MS Word, MS Excel, baz danych, archiwizowanie informacji), świadomość możliwości, jakie daje korzystanie z Internetu i komunikowanie się przy użyciu mediów elektronicznych (email, </a:t>
            </a:r>
            <a:r>
              <a:rPr lang="pl-PL" dirty="0" err="1"/>
              <a:t>videokonferencje</a:t>
            </a:r>
            <a:r>
              <a:rPr lang="pl-PL" dirty="0"/>
              <a:t>), a także różnicy pomiędzy światem rzeczywistym i wirtualnym, rozumienie potencjału TSI jako wsparcia kreatywności </a:t>
            </a:r>
            <a:r>
              <a:rPr lang="pl-PL" dirty="0" smtClean="0"/>
              <a:t/>
            </a:r>
            <a:br>
              <a:rPr lang="pl-PL" dirty="0" smtClean="0"/>
            </a:br>
            <a:r>
              <a:rPr lang="pl-PL" dirty="0" smtClean="0"/>
              <a:t>i </a:t>
            </a:r>
            <a:r>
              <a:rPr lang="pl-PL" dirty="0"/>
              <a:t>innowacyjności w rozwoju osobistym.</a:t>
            </a:r>
          </a:p>
          <a:p>
            <a:endParaRPr lang="pl-PL" dirty="0"/>
          </a:p>
        </p:txBody>
      </p:sp>
    </p:spTree>
    <p:extLst>
      <p:ext uri="{BB962C8B-B14F-4D97-AF65-F5344CB8AC3E}">
        <p14:creationId xmlns:p14="http://schemas.microsoft.com/office/powerpoint/2010/main" val="1261089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5122" name="Picture 2" descr="C:\Users\Jakub\Desktop\Bez tytułu4.png"/>
          <p:cNvPicPr>
            <a:picLocks noChangeAspect="1" noChangeArrowheads="1"/>
          </p:cNvPicPr>
          <p:nvPr/>
        </p:nvPicPr>
        <p:blipFill>
          <a:blip r:embed="rId2"/>
          <a:srcRect/>
          <a:stretch>
            <a:fillRect/>
          </a:stretch>
        </p:blipFill>
        <p:spPr bwMode="auto">
          <a:xfrm>
            <a:off x="214282" y="285728"/>
            <a:ext cx="8940182" cy="6084637"/>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normAutofit fontScale="90000"/>
          </a:bodyPr>
          <a:lstStyle/>
          <a:p>
            <a:r>
              <a:rPr lang="pl-PL" b="1" dirty="0"/>
              <a:t/>
            </a:r>
            <a:br>
              <a:rPr lang="pl-PL" b="1" dirty="0"/>
            </a:br>
            <a:r>
              <a:rPr lang="pl-PL" b="1" dirty="0"/>
              <a:t>Umiejętność uczenia się</a:t>
            </a:r>
            <a:endParaRPr lang="pl-PL" dirty="0"/>
          </a:p>
        </p:txBody>
      </p:sp>
      <p:sp>
        <p:nvSpPr>
          <p:cNvPr id="4" name="Podtytuł 3"/>
          <p:cNvSpPr>
            <a:spLocks noGrp="1"/>
          </p:cNvSpPr>
          <p:nvPr>
            <p:ph sz="quarter" idx="1"/>
          </p:nvPr>
        </p:nvSpPr>
        <p:spPr>
          <a:xfrm>
            <a:off x="179512" y="1412776"/>
            <a:ext cx="8784976" cy="4968552"/>
          </a:xfrm>
        </p:spPr>
        <p:txBody>
          <a:bodyPr>
            <a:normAutofit fontScale="55000" lnSpcReduction="20000"/>
          </a:bodyPr>
          <a:lstStyle/>
          <a:p>
            <a:pPr>
              <a:lnSpc>
                <a:spcPct val="170000"/>
              </a:lnSpc>
            </a:pPr>
            <a:r>
              <a:rPr lang="pl-PL" dirty="0"/>
              <a:t>Umiejętność uczenia się to umiejętność organizowania własnej nauki. Opiera się na dyspozycji </a:t>
            </a:r>
            <a:r>
              <a:rPr lang="pl-PL" dirty="0" smtClean="0"/>
              <a:t/>
            </a:r>
            <a:br>
              <a:rPr lang="pl-PL" dirty="0" smtClean="0"/>
            </a:br>
            <a:r>
              <a:rPr lang="pl-PL" dirty="0" smtClean="0"/>
              <a:t>i </a:t>
            </a:r>
            <a:r>
              <a:rPr lang="pl-PL" dirty="0"/>
              <a:t>zdolności do organizowania i regulowania procesu uczenia się, zarówno na poziomie indywidualnym, jak i grupowym. Zawiera w sobie umiejętności: efektywnego zarządzania własnym czasem, rozwiązywania problemów, zdobywania, przetwarzania, oceniania i przyswajania nowych informacji, a także zdolność zastosowania nowej wiedzy i umiejętności w wielu sytuacjach – </a:t>
            </a:r>
            <a:r>
              <a:rPr lang="pl-PL" dirty="0" smtClean="0"/>
              <a:t/>
            </a:r>
            <a:br>
              <a:rPr lang="pl-PL" dirty="0" smtClean="0"/>
            </a:br>
            <a:r>
              <a:rPr lang="pl-PL" dirty="0" smtClean="0"/>
              <a:t>w </a:t>
            </a:r>
            <a:r>
              <a:rPr lang="pl-PL" dirty="0"/>
              <a:t>domu, pracy, w szkole i podczas kursów szkoleniowych. W bardziej ogólnym znaczeniu, umiejętność uczenia się jest ściśle związana z planowaniem własnej ścieżki kariery</a:t>
            </a:r>
            <a:r>
              <a:rPr lang="pl-PL" dirty="0" smtClean="0"/>
              <a:t>.</a:t>
            </a:r>
          </a:p>
          <a:p>
            <a:pPr>
              <a:lnSpc>
                <a:spcPct val="170000"/>
              </a:lnSpc>
            </a:pPr>
            <a:endParaRPr lang="pl-PL" dirty="0"/>
          </a:p>
          <a:p>
            <a:pPr>
              <a:lnSpc>
                <a:spcPct val="170000"/>
              </a:lnSpc>
            </a:pPr>
            <a:r>
              <a:rPr lang="pl-PL" dirty="0"/>
              <a:t>Umiejętność uczenia się to świadomość własnego stylu uczenia się, swoich mocnych i słabych stron, stanu posiadanej wiedzy i uzdolnień. To także zdolność do poświęcenia czasu i uwagi na naukę, niezależność i umiejętność krytycznego myślenia, dyscyplina, wytrwałość, zarządzanie informacją. Konieczne jest posiadanie koncepcji czy też obrazu samego siebie, do którego się dąży, jak </a:t>
            </a:r>
            <a:r>
              <a:rPr lang="pl-PL" dirty="0" smtClean="0"/>
              <a:t/>
            </a:r>
            <a:br>
              <a:rPr lang="pl-PL" dirty="0" smtClean="0"/>
            </a:br>
            <a:r>
              <a:rPr lang="pl-PL" dirty="0" smtClean="0"/>
              <a:t>i </a:t>
            </a:r>
            <a:r>
              <a:rPr lang="pl-PL" dirty="0"/>
              <a:t>motywacji do nieustannego rozwijania się</a:t>
            </a:r>
            <a:r>
              <a:rPr lang="pl-PL" dirty="0" smtClean="0"/>
              <a:t>.</a:t>
            </a:r>
            <a:endParaRPr lang="pl-PL" dirty="0"/>
          </a:p>
        </p:txBody>
      </p:sp>
    </p:spTree>
    <p:extLst>
      <p:ext uri="{BB962C8B-B14F-4D97-AF65-F5344CB8AC3E}">
        <p14:creationId xmlns:p14="http://schemas.microsoft.com/office/powerpoint/2010/main" val="28740735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6146" name="Picture 2" descr="C:\Users\Jakub\Desktop\Bez tytułu5.png"/>
          <p:cNvPicPr>
            <a:picLocks noChangeAspect="1" noChangeArrowheads="1"/>
          </p:cNvPicPr>
          <p:nvPr/>
        </p:nvPicPr>
        <p:blipFill>
          <a:blip r:embed="rId2"/>
          <a:srcRect/>
          <a:stretch>
            <a:fillRect/>
          </a:stretch>
        </p:blipFill>
        <p:spPr bwMode="auto">
          <a:xfrm>
            <a:off x="142844" y="285728"/>
            <a:ext cx="8858280" cy="603789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784" y="332656"/>
            <a:ext cx="8790704" cy="6188656"/>
          </a:xfrm>
          <a:prstGeom prst="rect">
            <a:avLst/>
          </a:prstGeom>
        </p:spPr>
      </p:pic>
    </p:spTree>
    <p:extLst>
      <p:ext uri="{BB962C8B-B14F-4D97-AF65-F5344CB8AC3E}">
        <p14:creationId xmlns:p14="http://schemas.microsoft.com/office/powerpoint/2010/main" val="12486673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normAutofit fontScale="90000"/>
          </a:bodyPr>
          <a:lstStyle/>
          <a:p>
            <a:r>
              <a:rPr lang="pl-PL" b="1" dirty="0"/>
              <a:t/>
            </a:r>
            <a:br>
              <a:rPr lang="pl-PL" b="1" dirty="0"/>
            </a:br>
            <a:r>
              <a:rPr lang="pl-PL" b="1" dirty="0"/>
              <a:t>Kompetencje społeczne i obywatelskie</a:t>
            </a:r>
            <a:endParaRPr lang="pl-PL" dirty="0"/>
          </a:p>
        </p:txBody>
      </p:sp>
      <p:sp>
        <p:nvSpPr>
          <p:cNvPr id="4" name="Podtytuł 3"/>
          <p:cNvSpPr>
            <a:spLocks noGrp="1"/>
          </p:cNvSpPr>
          <p:nvPr>
            <p:ph sz="quarter" idx="1"/>
          </p:nvPr>
        </p:nvSpPr>
        <p:spPr>
          <a:xfrm>
            <a:off x="301752" y="1527048"/>
            <a:ext cx="8503920" cy="4854280"/>
          </a:xfrm>
        </p:spPr>
        <p:txBody>
          <a:bodyPr>
            <a:normAutofit fontScale="55000" lnSpcReduction="20000"/>
          </a:bodyPr>
          <a:lstStyle/>
          <a:p>
            <a:pPr>
              <a:lnSpc>
                <a:spcPct val="170000"/>
              </a:lnSpc>
            </a:pPr>
            <a:r>
              <a:rPr lang="pl-PL" dirty="0"/>
              <a:t>Kompetencje społeczne i obywatelskie są bardzo istotne w pracy związanej z problematyką młodzieżową. Wiele spośród nich może zostać nabytych dzięki aktywnemu zaangażowaniu </a:t>
            </a:r>
            <a:r>
              <a:rPr lang="pl-PL" dirty="0" smtClean="0"/>
              <a:t/>
            </a:r>
            <a:br>
              <a:rPr lang="pl-PL" dirty="0" smtClean="0"/>
            </a:br>
            <a:r>
              <a:rPr lang="pl-PL" dirty="0" smtClean="0"/>
              <a:t>w </a:t>
            </a:r>
            <a:r>
              <a:rPr lang="pl-PL" dirty="0"/>
              <a:t>każdy rodzaj pracy z młodzieżą lub </a:t>
            </a:r>
            <a:r>
              <a:rPr lang="pl-PL" dirty="0" err="1"/>
              <a:t>wolontariackiej</a:t>
            </a:r>
            <a:r>
              <a:rPr lang="pl-PL" dirty="0"/>
              <a:t>. Uwzględniają wszystkie formy </a:t>
            </a:r>
            <a:r>
              <a:rPr lang="pl-PL" dirty="0" err="1"/>
              <a:t>zachowań</a:t>
            </a:r>
            <a:r>
              <a:rPr lang="pl-PL" dirty="0"/>
              <a:t>, których możemy potrzebować, aby skutecznie uczestniczyć w życiu prywatnym i zawodowym. Kompetencje społeczne stają się w dzisiejszych czasach coraz bardziej istotne, ponieważ społeczeństwa są dużo bardziej zróżnicowane niż kiedyś</a:t>
            </a:r>
            <a:r>
              <a:rPr lang="pl-PL" dirty="0" smtClean="0"/>
              <a:t>.</a:t>
            </a:r>
          </a:p>
          <a:p>
            <a:pPr marL="0" indent="0">
              <a:lnSpc>
                <a:spcPct val="170000"/>
              </a:lnSpc>
              <a:buNone/>
            </a:pPr>
            <a:endParaRPr lang="pl-PL" dirty="0"/>
          </a:p>
          <a:p>
            <a:pPr>
              <a:lnSpc>
                <a:spcPct val="170000"/>
              </a:lnSpc>
            </a:pPr>
            <a:r>
              <a:rPr lang="pl-PL" dirty="0"/>
              <a:t>Na kompetencje społeczne składają się m.in.: rozumienie wzorców </a:t>
            </a:r>
            <a:r>
              <a:rPr lang="pl-PL" dirty="0" err="1"/>
              <a:t>zachowań</a:t>
            </a:r>
            <a:r>
              <a:rPr lang="pl-PL" dirty="0"/>
              <a:t> ogólnie akceptowanych w różnych społeczeństwach, zdolność do budowania zaufania i współczucia </a:t>
            </a:r>
            <a:r>
              <a:rPr lang="pl-PL" dirty="0" smtClean="0"/>
              <a:t/>
            </a:r>
            <a:br>
              <a:rPr lang="pl-PL" dirty="0" smtClean="0"/>
            </a:br>
            <a:r>
              <a:rPr lang="pl-PL" dirty="0" smtClean="0"/>
              <a:t>w </a:t>
            </a:r>
            <a:r>
              <a:rPr lang="pl-PL" dirty="0"/>
              <a:t>innych ludziach, umiejętność oddzielenia sfery prywatnej od zawodowej i niechęć </a:t>
            </a:r>
            <a:r>
              <a:rPr lang="pl-PL" dirty="0" smtClean="0"/>
              <a:t>do </a:t>
            </a:r>
            <a:r>
              <a:rPr lang="pl-PL" dirty="0"/>
              <a:t>przenoszenia konfliktów zawodowych na życie prywatne, świadomość i rozumienie tożsamości kulturowej własnego kraju w interakcji z innymi kulturami oraz umiejętność zobaczenia </a:t>
            </a:r>
            <a:r>
              <a:rPr lang="pl-PL" dirty="0" smtClean="0"/>
              <a:t/>
            </a:r>
            <a:br>
              <a:rPr lang="pl-PL" dirty="0" smtClean="0"/>
            </a:br>
            <a:r>
              <a:rPr lang="pl-PL" dirty="0" smtClean="0"/>
              <a:t>i </a:t>
            </a:r>
            <a:r>
              <a:rPr lang="pl-PL" dirty="0"/>
              <a:t>zrozumienia różnych punktów widzenia.</a:t>
            </a:r>
          </a:p>
          <a:p>
            <a:pPr>
              <a:lnSpc>
                <a:spcPct val="170000"/>
              </a:lnSpc>
            </a:pPr>
            <a:endParaRPr lang="pl-PL" dirty="0"/>
          </a:p>
        </p:txBody>
      </p:sp>
    </p:spTree>
    <p:extLst>
      <p:ext uri="{BB962C8B-B14F-4D97-AF65-F5344CB8AC3E}">
        <p14:creationId xmlns:p14="http://schemas.microsoft.com/office/powerpoint/2010/main" val="9907010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normAutofit fontScale="90000"/>
          </a:bodyPr>
          <a:lstStyle/>
          <a:p>
            <a:r>
              <a:rPr lang="pl-PL" b="1" dirty="0"/>
              <a:t/>
            </a:r>
            <a:br>
              <a:rPr lang="pl-PL" b="1" dirty="0"/>
            </a:br>
            <a:r>
              <a:rPr lang="pl-PL" b="1" dirty="0"/>
              <a:t>Kompetencje społeczne i obywatelskie</a:t>
            </a:r>
            <a:endParaRPr lang="pl-PL" dirty="0"/>
          </a:p>
        </p:txBody>
      </p:sp>
      <p:sp>
        <p:nvSpPr>
          <p:cNvPr id="4" name="Podtytuł 3"/>
          <p:cNvSpPr>
            <a:spLocks noGrp="1"/>
          </p:cNvSpPr>
          <p:nvPr>
            <p:ph sz="quarter" idx="1"/>
          </p:nvPr>
        </p:nvSpPr>
        <p:spPr>
          <a:xfrm>
            <a:off x="107504" y="1527048"/>
            <a:ext cx="8856984" cy="4854280"/>
          </a:xfrm>
        </p:spPr>
        <p:txBody>
          <a:bodyPr>
            <a:normAutofit fontScale="47500" lnSpcReduction="20000"/>
          </a:bodyPr>
          <a:lstStyle/>
          <a:p>
            <a:pPr>
              <a:lnSpc>
                <a:spcPct val="170000"/>
              </a:lnSpc>
            </a:pPr>
            <a:r>
              <a:rPr lang="pl-PL" dirty="0" smtClean="0"/>
              <a:t>Kompetencje </a:t>
            </a:r>
            <a:r>
              <a:rPr lang="pl-PL" dirty="0"/>
              <a:t>obywatelskie dają nam możliwość pełnego uczestnictwa w życiu obywatelskim, opartego na znajomości społecznych i politycznych pojęć oraz struktur, a przede wszystkim zobowiązują nas do aktywnego </a:t>
            </a:r>
            <a:r>
              <a:rPr lang="pl-PL" dirty="0" smtClean="0"/>
              <a:t/>
            </a:r>
            <a:br>
              <a:rPr lang="pl-PL" dirty="0" smtClean="0"/>
            </a:br>
            <a:r>
              <a:rPr lang="pl-PL" dirty="0" smtClean="0"/>
              <a:t>i </a:t>
            </a:r>
            <a:r>
              <a:rPr lang="pl-PL" dirty="0"/>
              <a:t>demokratycznego uczestnictwa. Kompetencje obywatelskie to znajomość praw człowieka i konstytucji swojego kraju, a także zakresu działań jego rządu, to również rozumienie ról i zakresu odpowiedzialności instytucji stanowiących politykę na poziomie lokalnym, regionalnym, narodowym, europejskim i międzynarodowym (łącznie z polityczną i ekonomiczną rolą Unii Europejskiej). To także rozumienie pojęć takich jak demokracja, obywatelstwo oraz międzynarodowych deklaracji mających je wyrażać (jak np. Karta Praw Podstawowych Unii Europejskiej). Poza tym składają się na nie znajomość głównych wydarzeń, kierunków i „agentów zmian” w narodowej, europejskiej i światowej historii, a także obecnej sytuacji Europy i krajów sąsiedzkich. Przejawiają się </a:t>
            </a:r>
            <a:r>
              <a:rPr lang="pl-PL" dirty="0" smtClean="0"/>
              <a:t/>
            </a:r>
            <a:br>
              <a:rPr lang="pl-PL" dirty="0" smtClean="0"/>
            </a:br>
            <a:r>
              <a:rPr lang="pl-PL" dirty="0" smtClean="0"/>
              <a:t>w </a:t>
            </a:r>
            <a:r>
              <a:rPr lang="pl-PL" dirty="0"/>
              <a:t>uczestnictwie w życiu i działaniach społeczności lokalnej, jak również w podejmowaniu decyzji na poziomie krajowym i europejskim (np. poprzez udział w wyborach), w zdolności do okazywania solidarności poprzez zainteresowanie i pomoc w rozwiązywaniu problemów dotykających społeczność na poziomie lokalnym lub </a:t>
            </a:r>
            <a:r>
              <a:rPr lang="pl-PL" dirty="0" smtClean="0"/>
              <a:t/>
            </a:r>
            <a:br>
              <a:rPr lang="pl-PL" dirty="0" smtClean="0"/>
            </a:br>
            <a:r>
              <a:rPr lang="pl-PL" dirty="0" smtClean="0"/>
              <a:t>w </a:t>
            </a:r>
            <a:r>
              <a:rPr lang="pl-PL" dirty="0"/>
              <a:t>szerszym kontekście. Wreszcie, kompetencje obywatelskie to umiejętność skutecznego kontaktowania się </a:t>
            </a:r>
            <a:r>
              <a:rPr lang="pl-PL" dirty="0" smtClean="0"/>
              <a:t/>
            </a:r>
            <a:br>
              <a:rPr lang="pl-PL" dirty="0" smtClean="0"/>
            </a:br>
            <a:r>
              <a:rPr lang="pl-PL" dirty="0" smtClean="0"/>
              <a:t>i </a:t>
            </a:r>
            <a:r>
              <a:rPr lang="pl-PL" dirty="0"/>
              <a:t>wpływania na instytucje publiczne oraz umiejętność korzystania z możliwości, jakie daje Unia Europejska. Zarówno kompetencje społeczne, jak i obywatelskie, rozwijają poczucie przynależności do społeczności lokalnej, kraju, Unii Europejskiej, Europy i świata.</a:t>
            </a:r>
          </a:p>
          <a:p>
            <a:endParaRPr lang="pl-PL" dirty="0"/>
          </a:p>
        </p:txBody>
      </p:sp>
    </p:spTree>
    <p:extLst>
      <p:ext uri="{BB962C8B-B14F-4D97-AF65-F5344CB8AC3E}">
        <p14:creationId xmlns:p14="http://schemas.microsoft.com/office/powerpoint/2010/main" val="4301691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1752" y="228600"/>
            <a:ext cx="8534400" cy="557194"/>
          </a:xfrm>
        </p:spPr>
        <p:txBody>
          <a:bodyPr>
            <a:normAutofit fontScale="90000"/>
          </a:bodyPr>
          <a:lstStyle/>
          <a:p>
            <a:endParaRPr lang="pl-PL" dirty="0"/>
          </a:p>
        </p:txBody>
      </p:sp>
      <p:pic>
        <p:nvPicPr>
          <p:cNvPr id="7170" name="Picture 2" descr="C:\Users\Jakub\Desktop\Bez tytułu6.png"/>
          <p:cNvPicPr>
            <a:picLocks noChangeAspect="1" noChangeArrowheads="1"/>
          </p:cNvPicPr>
          <p:nvPr/>
        </p:nvPicPr>
        <p:blipFill>
          <a:blip r:embed="rId2"/>
          <a:srcRect/>
          <a:stretch>
            <a:fillRect/>
          </a:stretch>
        </p:blipFill>
        <p:spPr bwMode="auto">
          <a:xfrm>
            <a:off x="285720" y="357166"/>
            <a:ext cx="8643998" cy="592271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normAutofit fontScale="90000"/>
          </a:bodyPr>
          <a:lstStyle/>
          <a:p>
            <a:r>
              <a:rPr lang="pl-PL" dirty="0" smtClean="0"/>
              <a:t/>
            </a:r>
            <a:br>
              <a:rPr lang="pl-PL" dirty="0" smtClean="0"/>
            </a:br>
            <a:endParaRPr lang="pl-PL" dirty="0"/>
          </a:p>
        </p:txBody>
      </p:sp>
      <p:sp>
        <p:nvSpPr>
          <p:cNvPr id="6" name="Symbol zastępczy zawartości 5"/>
          <p:cNvSpPr>
            <a:spLocks noGrp="1"/>
          </p:cNvSpPr>
          <p:nvPr>
            <p:ph sz="half" idx="1"/>
          </p:nvPr>
        </p:nvSpPr>
        <p:spPr/>
        <p:txBody>
          <a:bodyPr/>
          <a:lstStyle/>
          <a:p>
            <a:pPr algn="ctr">
              <a:buNone/>
            </a:pPr>
            <a:endParaRPr lang="pl-PL" dirty="0" smtClean="0"/>
          </a:p>
          <a:p>
            <a:pPr algn="ctr">
              <a:buNone/>
            </a:pPr>
            <a:endParaRPr lang="pl-PL" dirty="0" smtClean="0"/>
          </a:p>
          <a:p>
            <a:pPr algn="ctr">
              <a:lnSpc>
                <a:spcPct val="150000"/>
              </a:lnSpc>
              <a:buNone/>
            </a:pPr>
            <a:r>
              <a:rPr lang="pl-PL" dirty="0" smtClean="0"/>
              <a:t>Kompetencje w szkole </a:t>
            </a:r>
          </a:p>
          <a:p>
            <a:pPr algn="ctr">
              <a:lnSpc>
                <a:spcPct val="150000"/>
              </a:lnSpc>
              <a:buNone/>
            </a:pPr>
            <a:r>
              <a:rPr lang="pl-PL" dirty="0" smtClean="0"/>
              <a:t>kształtujemy nie poprzez </a:t>
            </a:r>
            <a:br>
              <a:rPr lang="pl-PL" dirty="0" smtClean="0"/>
            </a:br>
            <a:r>
              <a:rPr lang="pl-PL" dirty="0" smtClean="0"/>
              <a:t>to czego uczymy, </a:t>
            </a:r>
            <a:br>
              <a:rPr lang="pl-PL" dirty="0" smtClean="0"/>
            </a:br>
            <a:r>
              <a:rPr lang="pl-PL" dirty="0" smtClean="0"/>
              <a:t>ale </a:t>
            </a:r>
            <a:r>
              <a:rPr lang="pl-PL" b="1" dirty="0" smtClean="0">
                <a:solidFill>
                  <a:srgbClr val="FF6600"/>
                </a:solidFill>
              </a:rPr>
              <a:t>JAK</a:t>
            </a:r>
            <a:r>
              <a:rPr lang="pl-PL" dirty="0" smtClean="0"/>
              <a:t> uczymy.</a:t>
            </a:r>
          </a:p>
          <a:p>
            <a:pPr>
              <a:buNone/>
            </a:pPr>
            <a:endParaRPr lang="pl-PL" dirty="0"/>
          </a:p>
        </p:txBody>
      </p:sp>
      <p:sp>
        <p:nvSpPr>
          <p:cNvPr id="11" name="Symbol zastępczy zawartości 10"/>
          <p:cNvSpPr>
            <a:spLocks noGrp="1"/>
          </p:cNvSpPr>
          <p:nvPr>
            <p:ph sz="half" idx="2"/>
          </p:nvPr>
        </p:nvSpPr>
        <p:spPr/>
        <p:txBody>
          <a:bodyPr>
            <a:normAutofit/>
          </a:bodyPr>
          <a:lstStyle/>
          <a:p>
            <a:pPr>
              <a:buNone/>
            </a:pPr>
            <a:endParaRPr lang="pl-PL" sz="2000" dirty="0" smtClean="0"/>
          </a:p>
          <a:p>
            <a:pPr>
              <a:lnSpc>
                <a:spcPct val="150000"/>
              </a:lnSpc>
              <a:buNone/>
            </a:pPr>
            <a:r>
              <a:rPr lang="pl-PL" sz="2000" dirty="0" smtClean="0"/>
              <a:t>	</a:t>
            </a:r>
          </a:p>
          <a:p>
            <a:pPr algn="ctr">
              <a:lnSpc>
                <a:spcPct val="150000"/>
              </a:lnSpc>
              <a:buNone/>
            </a:pPr>
            <a:r>
              <a:rPr lang="pl-PL" sz="2000" i="1" dirty="0" smtClean="0"/>
              <a:t>	Nauczyciel powinien być organizatorem procesu uczenia się uczniów, tak aby występowali częściej </a:t>
            </a:r>
            <a:r>
              <a:rPr lang="pl-PL" sz="2000" i="1" dirty="0" smtClean="0">
                <a:solidFill>
                  <a:srgbClr val="FF6600"/>
                </a:solidFill>
              </a:rPr>
              <a:t>w roli badaczy niż odbiorców </a:t>
            </a:r>
            <a:r>
              <a:rPr lang="pl-PL" sz="2000" i="1" dirty="0" smtClean="0"/>
              <a:t>jego wiedzy o uczeniu się.</a:t>
            </a:r>
            <a:endParaRPr lang="pl-PL" sz="2000" i="1" dirty="0"/>
          </a:p>
        </p:txBody>
      </p:sp>
      <p:pic>
        <p:nvPicPr>
          <p:cNvPr id="2050" name="Picture 2" descr="Znalezione obrazy dla zapytania kompetencje kluczowe"/>
          <p:cNvPicPr>
            <a:picLocks noChangeAspect="1" noChangeArrowheads="1"/>
          </p:cNvPicPr>
          <p:nvPr/>
        </p:nvPicPr>
        <p:blipFill>
          <a:blip r:embed="rId2"/>
          <a:srcRect/>
          <a:stretch>
            <a:fillRect/>
          </a:stretch>
        </p:blipFill>
        <p:spPr bwMode="auto">
          <a:xfrm>
            <a:off x="1857356" y="0"/>
            <a:ext cx="5416938" cy="1857364"/>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dtytuł 3"/>
          <p:cNvSpPr>
            <a:spLocks noGrp="1"/>
          </p:cNvSpPr>
          <p:nvPr>
            <p:ph sz="quarter" idx="1"/>
          </p:nvPr>
        </p:nvSpPr>
        <p:spPr/>
        <p:txBody>
          <a:bodyPr>
            <a:normAutofit fontScale="77500" lnSpcReduction="20000"/>
          </a:bodyPr>
          <a:lstStyle/>
          <a:p>
            <a:pPr>
              <a:lnSpc>
                <a:spcPct val="160000"/>
              </a:lnSpc>
            </a:pPr>
            <a:r>
              <a:rPr lang="pl-PL" dirty="0"/>
              <a:t>Te kompetencje odnoszą się do naszej zdolności przekształcania </a:t>
            </a:r>
            <a:r>
              <a:rPr lang="pl-PL" dirty="0" smtClean="0"/>
              <a:t/>
            </a:r>
            <a:br>
              <a:rPr lang="pl-PL" dirty="0" smtClean="0"/>
            </a:br>
            <a:r>
              <a:rPr lang="pl-PL" dirty="0" smtClean="0"/>
              <a:t>idei </a:t>
            </a:r>
            <a:r>
              <a:rPr lang="pl-PL" dirty="0"/>
              <a:t>w czyny. Składają się na nie: kreatywność, innowacyjność, podejmowanie ryzyka, umiejętność planowania, organizowania, analizowania, oceny, zarządzania i wdrażania projektu oraz umiejętność współpracy w zespole, by osiągnąć zamierzone cele. Przedsiębiorczość to także chęć wprowadzenia zmian, branie odpowiedzialności za swoje działania i umiejętne stawianie celów. To również znajomość dostępnych możliwości w celu wybrania tych odpowiadającym w największym stopniu własnym, zawodowym </a:t>
            </a:r>
            <a:r>
              <a:rPr lang="pl-PL" dirty="0" smtClean="0"/>
              <a:t/>
            </a:r>
            <a:br>
              <a:rPr lang="pl-PL" dirty="0" smtClean="0"/>
            </a:br>
            <a:r>
              <a:rPr lang="pl-PL" dirty="0" smtClean="0"/>
              <a:t>i </a:t>
            </a:r>
            <a:r>
              <a:rPr lang="pl-PL" dirty="0"/>
              <a:t>biznesowym działaniom.</a:t>
            </a:r>
          </a:p>
        </p:txBody>
      </p:sp>
      <p:sp>
        <p:nvSpPr>
          <p:cNvPr id="5" name="Tytuł 2"/>
          <p:cNvSpPr>
            <a:spLocks noGrp="1"/>
          </p:cNvSpPr>
          <p:nvPr>
            <p:ph type="title"/>
          </p:nvPr>
        </p:nvSpPr>
        <p:spPr/>
        <p:txBody>
          <a:bodyPr>
            <a:normAutofit fontScale="90000"/>
          </a:bodyPr>
          <a:lstStyle/>
          <a:p>
            <a:r>
              <a:rPr lang="pl-PL" b="1" dirty="0" smtClean="0"/>
              <a:t/>
            </a:r>
            <a:br>
              <a:rPr lang="pl-PL" b="1" dirty="0" smtClean="0"/>
            </a:br>
            <a:r>
              <a:rPr lang="pl-PL" b="1" dirty="0" smtClean="0"/>
              <a:t/>
            </a:r>
            <a:br>
              <a:rPr lang="pl-PL" b="1" dirty="0" smtClean="0"/>
            </a:br>
            <a:r>
              <a:rPr lang="pl-PL" b="1" dirty="0"/>
              <a:t/>
            </a:r>
            <a:br>
              <a:rPr lang="pl-PL" b="1" dirty="0"/>
            </a:br>
            <a:r>
              <a:rPr lang="pl-PL" b="1" dirty="0"/>
              <a:t>Inicjatywność i przedsiębiorczość</a:t>
            </a:r>
            <a:endParaRPr lang="pl-PL" dirty="0"/>
          </a:p>
        </p:txBody>
      </p:sp>
    </p:spTree>
    <p:extLst>
      <p:ext uri="{BB962C8B-B14F-4D97-AF65-F5344CB8AC3E}">
        <p14:creationId xmlns:p14="http://schemas.microsoft.com/office/powerpoint/2010/main" val="7543284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8194" name="Picture 2" descr="C:\Users\Jakub\Desktop\Bez tytułu7.png"/>
          <p:cNvPicPr>
            <a:picLocks noChangeAspect="1" noChangeArrowheads="1"/>
          </p:cNvPicPr>
          <p:nvPr/>
        </p:nvPicPr>
        <p:blipFill>
          <a:blip r:embed="rId2"/>
          <a:srcRect/>
          <a:stretch>
            <a:fillRect/>
          </a:stretch>
        </p:blipFill>
        <p:spPr bwMode="auto">
          <a:xfrm>
            <a:off x="142844" y="214290"/>
            <a:ext cx="8858280" cy="6082414"/>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normAutofit fontScale="90000"/>
          </a:bodyPr>
          <a:lstStyle/>
          <a:p>
            <a:r>
              <a:rPr lang="pl-PL" b="1" dirty="0"/>
              <a:t/>
            </a:r>
            <a:br>
              <a:rPr lang="pl-PL" b="1" dirty="0"/>
            </a:br>
            <a:r>
              <a:rPr lang="pl-PL" b="1" dirty="0"/>
              <a:t>Świadomość i ekspresja kulturalna</a:t>
            </a:r>
            <a:endParaRPr lang="pl-PL" dirty="0"/>
          </a:p>
        </p:txBody>
      </p:sp>
      <p:sp>
        <p:nvSpPr>
          <p:cNvPr id="5" name="Podtytuł 4"/>
          <p:cNvSpPr>
            <a:spLocks noGrp="1"/>
          </p:cNvSpPr>
          <p:nvPr>
            <p:ph sz="quarter" idx="1"/>
          </p:nvPr>
        </p:nvSpPr>
        <p:spPr>
          <a:xfrm>
            <a:off x="301752" y="1527048"/>
            <a:ext cx="8503920" cy="4854280"/>
          </a:xfrm>
        </p:spPr>
        <p:txBody>
          <a:bodyPr>
            <a:normAutofit fontScale="70000" lnSpcReduction="20000"/>
          </a:bodyPr>
          <a:lstStyle/>
          <a:p>
            <a:pPr>
              <a:lnSpc>
                <a:spcPct val="170000"/>
              </a:lnSpc>
            </a:pPr>
            <a:r>
              <a:rPr lang="pl-PL" dirty="0"/>
              <a:t>To uznanie ważności i szacunek dla kreatywnego wyrażania myśli, doświadczeń i emocji poprzez różne środki, włączając w to muzykę, performance, literaturę, sztuki wizualne. Na świadomość i ekspresję kulturalną składają się m.in.: podstawowa wiedza na temat głównych dzieł kultury (w tym również kultury popularnej), świadomość dziedzictwa kulturowego własnego kraju i Europy oraz ich miejsca w świecie, umiejętność odniesienia własnej kreatywności i ekspresywności do kreatywności i ekspresywności innych osób, umiejętność zidentyfikowania </a:t>
            </a:r>
            <a:r>
              <a:rPr lang="pl-PL" dirty="0" smtClean="0"/>
              <a:t/>
            </a:r>
            <a:br>
              <a:rPr lang="pl-PL" dirty="0" smtClean="0"/>
            </a:br>
            <a:r>
              <a:rPr lang="pl-PL" dirty="0" smtClean="0"/>
              <a:t>i </a:t>
            </a:r>
            <a:r>
              <a:rPr lang="pl-PL" dirty="0"/>
              <a:t>wykorzystania możliwości realizowania działalności kulturalnej, otwartość na różne formy ekspresji kulturowej i szacunek dla odmiennych kultur.</a:t>
            </a:r>
          </a:p>
        </p:txBody>
      </p:sp>
    </p:spTree>
    <p:extLst>
      <p:ext uri="{BB962C8B-B14F-4D97-AF65-F5344CB8AC3E}">
        <p14:creationId xmlns:p14="http://schemas.microsoft.com/office/powerpoint/2010/main" val="20261466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9218" name="Picture 2" descr="C:\Users\Jakub\Desktop\Bez tytułu8.png"/>
          <p:cNvPicPr>
            <a:picLocks noChangeAspect="1" noChangeArrowheads="1"/>
          </p:cNvPicPr>
          <p:nvPr/>
        </p:nvPicPr>
        <p:blipFill>
          <a:blip r:embed="rId2"/>
          <a:srcRect/>
          <a:stretch>
            <a:fillRect/>
          </a:stretch>
        </p:blipFill>
        <p:spPr bwMode="auto">
          <a:xfrm>
            <a:off x="285720" y="320687"/>
            <a:ext cx="8501122" cy="5968873"/>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85720" y="428604"/>
            <a:ext cx="8534400" cy="758952"/>
          </a:xfrm>
        </p:spPr>
        <p:txBody>
          <a:bodyPr>
            <a:noAutofit/>
          </a:bodyPr>
          <a:lstStyle/>
          <a:p>
            <a:r>
              <a:rPr lang="pl-PL" sz="2400" dirty="0" smtClean="0"/>
              <a:t>Do najważniejszych umiejętności zdobywanych przez ucznia w trakcie kształcenia ogólnego należą:</a:t>
            </a:r>
            <a:endParaRPr lang="pl-PL" sz="2400" dirty="0"/>
          </a:p>
        </p:txBody>
      </p:sp>
      <p:sp>
        <p:nvSpPr>
          <p:cNvPr id="3" name="Prostokąt 2"/>
          <p:cNvSpPr/>
          <p:nvPr/>
        </p:nvSpPr>
        <p:spPr>
          <a:xfrm>
            <a:off x="428596" y="1285860"/>
            <a:ext cx="8286840" cy="5493812"/>
          </a:xfrm>
          <a:prstGeom prst="rect">
            <a:avLst/>
          </a:prstGeom>
        </p:spPr>
        <p:txBody>
          <a:bodyPr wrap="square">
            <a:spAutoFit/>
          </a:bodyPr>
          <a:lstStyle/>
          <a:p>
            <a:pPr marL="342900" indent="-342900">
              <a:lnSpc>
                <a:spcPct val="150000"/>
              </a:lnSpc>
              <a:buFont typeface="+mj-lt"/>
              <a:buAutoNum type="arabicParenR"/>
            </a:pPr>
            <a:r>
              <a:rPr lang="pl-PL" sz="1400" dirty="0" smtClean="0">
                <a:solidFill>
                  <a:srgbClr val="FF6600"/>
                </a:solidFill>
              </a:rPr>
              <a:t>czytanie</a:t>
            </a:r>
            <a:r>
              <a:rPr lang="pl-PL" sz="1400" dirty="0" smtClean="0"/>
              <a:t> </a:t>
            </a:r>
            <a:r>
              <a:rPr lang="pl-PL" sz="1400" dirty="0"/>
              <a:t>–umiejętność rozumienia, wykorzystywania i refleksyjnego przetwarzania tekstów, </a:t>
            </a:r>
            <a:r>
              <a:rPr lang="pl-PL" sz="1400" dirty="0" smtClean="0"/>
              <a:t/>
            </a:r>
            <a:br>
              <a:rPr lang="pl-PL" sz="1400" dirty="0" smtClean="0"/>
            </a:br>
            <a:r>
              <a:rPr lang="pl-PL" sz="1400" dirty="0" smtClean="0"/>
              <a:t>w </a:t>
            </a:r>
            <a:r>
              <a:rPr lang="pl-PL" sz="1400" dirty="0"/>
              <a:t>tym tekstów kultury, prowadząca do osiągnięcia własnych celów, rozwoju osobowego oraz aktywnego uczestnictwa w życiu </a:t>
            </a:r>
            <a:r>
              <a:rPr lang="pl-PL" sz="1400" dirty="0" smtClean="0"/>
              <a:t>społeczeństwa;</a:t>
            </a:r>
          </a:p>
          <a:p>
            <a:pPr marL="342900" indent="-342900">
              <a:lnSpc>
                <a:spcPct val="150000"/>
              </a:lnSpc>
              <a:buFont typeface="+mj-lt"/>
              <a:buAutoNum type="arabicParenR"/>
            </a:pPr>
            <a:r>
              <a:rPr lang="pl-PL" sz="1400" dirty="0" smtClean="0">
                <a:solidFill>
                  <a:srgbClr val="FF6600"/>
                </a:solidFill>
              </a:rPr>
              <a:t>myślenie </a:t>
            </a:r>
            <a:r>
              <a:rPr lang="pl-PL" sz="1400" dirty="0">
                <a:solidFill>
                  <a:srgbClr val="FF6600"/>
                </a:solidFill>
              </a:rPr>
              <a:t>matematyczne </a:t>
            </a:r>
            <a:r>
              <a:rPr lang="pl-PL" sz="1400" dirty="0"/>
              <a:t>–umiejętność wykorzystania narzędzi matematyki w życiu codziennym oraz formułowania sądów opartych na rozumowaniu matematycznym</a:t>
            </a:r>
            <a:r>
              <a:rPr lang="pl-PL" sz="1400" dirty="0" smtClean="0"/>
              <a:t>;</a:t>
            </a:r>
          </a:p>
          <a:p>
            <a:pPr marL="342900" indent="-342900">
              <a:lnSpc>
                <a:spcPct val="150000"/>
              </a:lnSpc>
              <a:buFont typeface="+mj-lt"/>
              <a:buAutoNum type="arabicParenR"/>
            </a:pPr>
            <a:r>
              <a:rPr lang="pl-PL" sz="1400" dirty="0" smtClean="0">
                <a:solidFill>
                  <a:srgbClr val="FF6600"/>
                </a:solidFill>
              </a:rPr>
              <a:t>myślenie </a:t>
            </a:r>
            <a:r>
              <a:rPr lang="pl-PL" sz="1400" dirty="0">
                <a:solidFill>
                  <a:srgbClr val="FF6600"/>
                </a:solidFill>
              </a:rPr>
              <a:t>naukowe </a:t>
            </a:r>
            <a:r>
              <a:rPr lang="pl-PL" sz="1400" dirty="0"/>
              <a:t>– umiejętność wykorzystania wiedzy o charakterze naukowym do identyfikowania i rozwiązywania problemów, a także formułowania wniosków opartych na obserwacjach empirycznych dotyczących przyrody i </a:t>
            </a:r>
            <a:r>
              <a:rPr lang="pl-PL" sz="1400" dirty="0" smtClean="0"/>
              <a:t>społeczeństwa;</a:t>
            </a:r>
          </a:p>
          <a:p>
            <a:pPr marL="342900" indent="-342900">
              <a:lnSpc>
                <a:spcPct val="150000"/>
              </a:lnSpc>
              <a:buFont typeface="+mj-lt"/>
              <a:buAutoNum type="arabicParenR"/>
            </a:pPr>
            <a:r>
              <a:rPr lang="pl-PL" sz="1400" dirty="0" smtClean="0">
                <a:solidFill>
                  <a:srgbClr val="FF6600"/>
                </a:solidFill>
              </a:rPr>
              <a:t>umiejętność </a:t>
            </a:r>
            <a:r>
              <a:rPr lang="pl-PL" sz="1400" dirty="0">
                <a:solidFill>
                  <a:srgbClr val="FF6600"/>
                </a:solidFill>
              </a:rPr>
              <a:t>komunikowania się w języku ojczystym i w językach obcych</a:t>
            </a:r>
            <a:r>
              <a:rPr lang="pl-PL" sz="1400" dirty="0"/>
              <a:t>, zarówno w mowie, </a:t>
            </a:r>
            <a:r>
              <a:rPr lang="pl-PL" sz="1400" dirty="0" smtClean="0"/>
              <a:t/>
            </a:r>
            <a:br>
              <a:rPr lang="pl-PL" sz="1400" dirty="0" smtClean="0"/>
            </a:br>
            <a:r>
              <a:rPr lang="pl-PL" sz="1400" dirty="0" smtClean="0"/>
              <a:t>jak </a:t>
            </a:r>
            <a:r>
              <a:rPr lang="pl-PL" sz="1400" dirty="0"/>
              <a:t>i w piśmie</a:t>
            </a:r>
            <a:r>
              <a:rPr lang="pl-PL" sz="1400" dirty="0" smtClean="0"/>
              <a:t>; </a:t>
            </a:r>
          </a:p>
          <a:p>
            <a:pPr marL="342900" indent="-342900">
              <a:lnSpc>
                <a:spcPct val="150000"/>
              </a:lnSpc>
              <a:buFont typeface="+mj-lt"/>
              <a:buAutoNum type="arabicParenR"/>
            </a:pPr>
            <a:r>
              <a:rPr lang="pl-PL" sz="1400" dirty="0" smtClean="0">
                <a:solidFill>
                  <a:srgbClr val="FF6600"/>
                </a:solidFill>
              </a:rPr>
              <a:t>umiejętność </a:t>
            </a:r>
            <a:r>
              <a:rPr lang="pl-PL" sz="1400" dirty="0">
                <a:solidFill>
                  <a:srgbClr val="FF6600"/>
                </a:solidFill>
              </a:rPr>
              <a:t>sprawnego posługiwania się nowoczesnymi technologiami </a:t>
            </a:r>
            <a:r>
              <a:rPr lang="pl-PL" sz="1400" dirty="0" smtClean="0">
                <a:solidFill>
                  <a:srgbClr val="FF6600"/>
                </a:solidFill>
              </a:rPr>
              <a:t>informacyjno-komunikacyjnymi; </a:t>
            </a:r>
          </a:p>
          <a:p>
            <a:pPr marL="342900" indent="-342900">
              <a:lnSpc>
                <a:spcPct val="150000"/>
              </a:lnSpc>
              <a:buFont typeface="+mj-lt"/>
              <a:buAutoNum type="arabicParenR"/>
            </a:pPr>
            <a:r>
              <a:rPr lang="pl-PL" sz="1400" dirty="0" smtClean="0">
                <a:solidFill>
                  <a:srgbClr val="FF6600"/>
                </a:solidFill>
              </a:rPr>
              <a:t>umiejętność </a:t>
            </a:r>
            <a:r>
              <a:rPr lang="pl-PL" sz="1400" dirty="0">
                <a:solidFill>
                  <a:srgbClr val="FF6600"/>
                </a:solidFill>
              </a:rPr>
              <a:t>wyszukiwania, selekcjonowania i krytycznej analizy </a:t>
            </a:r>
            <a:r>
              <a:rPr lang="pl-PL" sz="1400" dirty="0" smtClean="0">
                <a:solidFill>
                  <a:srgbClr val="FF6600"/>
                </a:solidFill>
              </a:rPr>
              <a:t>informacji;</a:t>
            </a:r>
          </a:p>
          <a:p>
            <a:pPr marL="342900" indent="-342900">
              <a:lnSpc>
                <a:spcPct val="150000"/>
              </a:lnSpc>
              <a:buFont typeface="+mj-lt"/>
              <a:buAutoNum type="arabicParenR"/>
            </a:pPr>
            <a:r>
              <a:rPr lang="pl-PL" sz="1400" dirty="0" smtClean="0">
                <a:solidFill>
                  <a:srgbClr val="FF6600"/>
                </a:solidFill>
              </a:rPr>
              <a:t>umiejętność </a:t>
            </a:r>
            <a:r>
              <a:rPr lang="pl-PL" sz="1400" dirty="0">
                <a:solidFill>
                  <a:srgbClr val="FF6600"/>
                </a:solidFill>
              </a:rPr>
              <a:t>rozpoznawania własnych potrzeb edukacyjnych oraz uczenia się</a:t>
            </a:r>
            <a:r>
              <a:rPr lang="pl-PL" sz="1400" dirty="0" smtClean="0">
                <a:solidFill>
                  <a:srgbClr val="FF6600"/>
                </a:solidFill>
              </a:rPr>
              <a:t>;</a:t>
            </a:r>
          </a:p>
          <a:p>
            <a:pPr marL="342900" indent="-342900">
              <a:lnSpc>
                <a:spcPct val="150000"/>
              </a:lnSpc>
              <a:buFont typeface="+mj-lt"/>
              <a:buAutoNum type="arabicParenR"/>
            </a:pPr>
            <a:r>
              <a:rPr lang="pl-PL" sz="1400" dirty="0" smtClean="0">
                <a:solidFill>
                  <a:srgbClr val="FF6600"/>
                </a:solidFill>
              </a:rPr>
              <a:t>umiejętność </a:t>
            </a:r>
            <a:r>
              <a:rPr lang="pl-PL" sz="1400" dirty="0">
                <a:solidFill>
                  <a:srgbClr val="FF6600"/>
                </a:solidFill>
              </a:rPr>
              <a:t>pracy zespołowej</a:t>
            </a:r>
            <a:r>
              <a:rPr lang="pl-PL" sz="1400" dirty="0" smtClean="0">
                <a:solidFill>
                  <a:srgbClr val="FF6600"/>
                </a:solidFill>
              </a:rPr>
              <a:t>.</a:t>
            </a:r>
          </a:p>
          <a:p>
            <a:pPr marL="342900" indent="-342900" algn="r"/>
            <a:r>
              <a:rPr lang="pl-PL" sz="1050" dirty="0" smtClean="0"/>
              <a:t>Rozporządzenie </a:t>
            </a:r>
            <a:r>
              <a:rPr lang="pl-PL" sz="1050" dirty="0"/>
              <a:t>Ministra Edukacji Narodowej z dnia 27 sierpnia 2012 r. </a:t>
            </a:r>
            <a:r>
              <a:rPr lang="pl-PL" sz="1050" dirty="0" smtClean="0"/>
              <a:t/>
            </a:r>
            <a:br>
              <a:rPr lang="pl-PL" sz="1050" dirty="0" smtClean="0"/>
            </a:br>
            <a:r>
              <a:rPr lang="pl-PL" sz="1050" dirty="0" smtClean="0"/>
              <a:t>w </a:t>
            </a:r>
            <a:r>
              <a:rPr lang="pl-PL" sz="1050" dirty="0"/>
              <a:t>sprawie </a:t>
            </a:r>
            <a:r>
              <a:rPr lang="pl-PL" sz="1050" dirty="0" smtClean="0"/>
              <a:t>podstawy programowej </a:t>
            </a:r>
            <a:r>
              <a:rPr lang="pl-PL" sz="1050" dirty="0"/>
              <a:t>wychowania przedszkolnego oraz kształcenia ogólnego </a:t>
            </a:r>
            <a:r>
              <a:rPr lang="pl-PL" sz="1050" dirty="0" smtClean="0"/>
              <a:t/>
            </a:r>
            <a:br>
              <a:rPr lang="pl-PL" sz="1050" dirty="0" smtClean="0"/>
            </a:br>
            <a:r>
              <a:rPr lang="pl-PL" sz="1050" dirty="0" smtClean="0"/>
              <a:t>w poszczególnych typach </a:t>
            </a:r>
            <a:r>
              <a:rPr lang="pl-PL" sz="1050" dirty="0"/>
              <a:t>szkół, </a:t>
            </a:r>
            <a:r>
              <a:rPr lang="pl-PL" sz="1050" dirty="0" err="1"/>
              <a:t>Dz.U</a:t>
            </a:r>
            <a:r>
              <a:rPr lang="pl-PL" sz="1050" dirty="0"/>
              <a:t>. z dnia 30 sierpnia 2012 r. poz. 977.</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sz="quarter" idx="1"/>
          </p:nvPr>
        </p:nvSpPr>
        <p:spPr>
          <a:xfrm>
            <a:off x="1043608" y="1527048"/>
            <a:ext cx="7056784" cy="4572000"/>
          </a:xfrm>
        </p:spPr>
        <p:txBody>
          <a:bodyPr>
            <a:normAutofit/>
          </a:bodyPr>
          <a:lstStyle/>
          <a:p>
            <a:pPr marL="0" indent="0">
              <a:buNone/>
            </a:pPr>
            <a:endParaRPr lang="pl-PL" dirty="0" smtClean="0">
              <a:hlinkClick r:id="rId2"/>
            </a:endParaRPr>
          </a:p>
          <a:p>
            <a:r>
              <a:rPr lang="pl-PL" sz="1600" dirty="0" smtClean="0">
                <a:hlinkClick r:id="rId2"/>
              </a:rPr>
              <a:t>www.ore.edu.pl</a:t>
            </a:r>
            <a:endParaRPr lang="pl-PL" sz="1600" dirty="0" smtClean="0"/>
          </a:p>
          <a:p>
            <a:r>
              <a:rPr lang="pl-PL" sz="1600" dirty="0" err="1" smtClean="0">
                <a:hlinkClick r:id="rId3"/>
              </a:rPr>
              <a:t>www.bptorun.edu.pl</a:t>
            </a:r>
            <a:endParaRPr lang="pl-PL" sz="1600" dirty="0" smtClean="0"/>
          </a:p>
          <a:p>
            <a:r>
              <a:rPr lang="pl-PL" sz="1600" dirty="0" smtClean="0">
                <a:hlinkClick r:id="rId4"/>
              </a:rPr>
              <a:t>www.mlodziez.org.pl</a:t>
            </a:r>
            <a:endParaRPr lang="pl-PL" sz="1600" dirty="0" smtClean="0"/>
          </a:p>
          <a:p>
            <a:r>
              <a:rPr lang="pl-PL" sz="1600" dirty="0">
                <a:hlinkClick r:id="rId5"/>
              </a:rPr>
              <a:t>http://agatabaj.pl</a:t>
            </a:r>
            <a:r>
              <a:rPr lang="pl-PL" sz="1600" dirty="0" smtClean="0">
                <a:hlinkClick r:id="rId5"/>
              </a:rPr>
              <a:t>/</a:t>
            </a:r>
            <a:endParaRPr lang="pl-PL" sz="1600" dirty="0" smtClean="0"/>
          </a:p>
          <a:p>
            <a:r>
              <a:rPr lang="pl-PL" sz="1600" dirty="0">
                <a:hlinkClick r:id="rId6"/>
              </a:rPr>
              <a:t>https://witalni.pl/baza_wiedzy/mapy-mysli</a:t>
            </a:r>
            <a:r>
              <a:rPr lang="pl-PL" sz="1600" dirty="0" smtClean="0">
                <a:hlinkClick r:id="rId6"/>
              </a:rPr>
              <a:t>/</a:t>
            </a:r>
            <a:endParaRPr lang="pl-PL" sz="1600" dirty="0" smtClean="0"/>
          </a:p>
          <a:p>
            <a:r>
              <a:rPr lang="pl-PL" sz="1600" dirty="0" smtClean="0"/>
              <a:t>„Rysuję dla moich uczniów” – blog I. Kondratowicz</a:t>
            </a:r>
            <a:endParaRPr lang="pl-PL" sz="1600" dirty="0"/>
          </a:p>
          <a:p>
            <a:r>
              <a:rPr lang="pl-PL" sz="1600" dirty="0" smtClean="0"/>
              <a:t>Kurs </a:t>
            </a:r>
            <a:r>
              <a:rPr lang="pl-PL" sz="1600" dirty="0" smtClean="0"/>
              <a:t>„Inspiracje w nauczaniu”</a:t>
            </a:r>
          </a:p>
          <a:p>
            <a:pPr marL="0" indent="0" algn="r">
              <a:buNone/>
            </a:pPr>
            <a:endParaRPr lang="pl-PL" sz="1400" dirty="0" smtClean="0"/>
          </a:p>
          <a:p>
            <a:pPr marL="0" indent="0" algn="r">
              <a:buNone/>
            </a:pPr>
            <a:endParaRPr lang="pl-PL" sz="1400" dirty="0"/>
          </a:p>
          <a:p>
            <a:pPr marL="0" indent="0" algn="r">
              <a:buNone/>
            </a:pPr>
            <a:endParaRPr lang="pl-PL" sz="1200" dirty="0" smtClean="0"/>
          </a:p>
          <a:p>
            <a:pPr marL="0" indent="0" algn="r">
              <a:buNone/>
            </a:pPr>
            <a:r>
              <a:rPr lang="pl-PL" sz="1200" dirty="0" smtClean="0"/>
              <a:t>Opracowanie</a:t>
            </a:r>
            <a:r>
              <a:rPr lang="pl-PL" sz="1200" dirty="0" smtClean="0"/>
              <a:t>:</a:t>
            </a:r>
          </a:p>
          <a:p>
            <a:pPr marL="0" indent="0" algn="r">
              <a:buNone/>
            </a:pPr>
            <a:r>
              <a:rPr lang="pl-PL" sz="1200" dirty="0" smtClean="0"/>
              <a:t>Agnieszka Nowakowska</a:t>
            </a:r>
          </a:p>
          <a:p>
            <a:pPr marL="0" indent="0" algn="r">
              <a:buNone/>
            </a:pPr>
            <a:r>
              <a:rPr lang="pl-PL" sz="1200" dirty="0" smtClean="0"/>
              <a:t>Wioleta Błaszczyk</a:t>
            </a:r>
          </a:p>
          <a:p>
            <a:endParaRPr lang="pl-PL"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a:xfrm>
            <a:off x="214282" y="357166"/>
            <a:ext cx="8534400" cy="758952"/>
          </a:xfrm>
        </p:spPr>
        <p:txBody>
          <a:bodyPr>
            <a:normAutofit fontScale="90000"/>
          </a:bodyPr>
          <a:lstStyle/>
          <a:p>
            <a:r>
              <a:rPr lang="pl-PL" dirty="0" smtClean="0"/>
              <a:t>Zadania nauczyciela w rozwijaniu kompetencji kluczowych</a:t>
            </a:r>
            <a:endParaRPr lang="pl-PL" dirty="0"/>
          </a:p>
        </p:txBody>
      </p:sp>
      <p:sp>
        <p:nvSpPr>
          <p:cNvPr id="6" name="Prostokąt 5"/>
          <p:cNvSpPr/>
          <p:nvPr/>
        </p:nvSpPr>
        <p:spPr>
          <a:xfrm>
            <a:off x="571472" y="1305342"/>
            <a:ext cx="8001056" cy="4524315"/>
          </a:xfrm>
          <a:prstGeom prst="rect">
            <a:avLst/>
          </a:prstGeom>
        </p:spPr>
        <p:txBody>
          <a:bodyPr wrap="square">
            <a:spAutoFit/>
          </a:bodyPr>
          <a:lstStyle/>
          <a:p>
            <a:pPr>
              <a:lnSpc>
                <a:spcPct val="150000"/>
              </a:lnSpc>
            </a:pPr>
            <a:r>
              <a:rPr lang="pl-PL" sz="1600" dirty="0" smtClean="0"/>
              <a:t>•</a:t>
            </a:r>
            <a:r>
              <a:rPr lang="pl-PL" sz="1600" dirty="0">
                <a:solidFill>
                  <a:srgbClr val="FF6600"/>
                </a:solidFill>
              </a:rPr>
              <a:t>Rozwijanie kompetencji wymaga często wyjścia poza przedmioty, </a:t>
            </a:r>
            <a:r>
              <a:rPr lang="pl-PL" sz="1600" dirty="0" smtClean="0">
                <a:solidFill>
                  <a:srgbClr val="FF6600"/>
                </a:solidFill>
              </a:rPr>
              <a:t/>
            </a:r>
            <a:br>
              <a:rPr lang="pl-PL" sz="1600" dirty="0" smtClean="0">
                <a:solidFill>
                  <a:srgbClr val="FF6600"/>
                </a:solidFill>
              </a:rPr>
            </a:br>
            <a:r>
              <a:rPr lang="pl-PL" sz="1600" dirty="0" smtClean="0">
                <a:solidFill>
                  <a:srgbClr val="FF6600"/>
                </a:solidFill>
              </a:rPr>
              <a:t>dlatego </a:t>
            </a:r>
            <a:r>
              <a:rPr lang="pl-PL" sz="1600" dirty="0">
                <a:solidFill>
                  <a:srgbClr val="FF6600"/>
                </a:solidFill>
              </a:rPr>
              <a:t>warto (trzeba) sięgać do: </a:t>
            </a:r>
            <a:endParaRPr lang="pl-PL" sz="1600" dirty="0" smtClean="0">
              <a:solidFill>
                <a:srgbClr val="FF6600"/>
              </a:solidFill>
            </a:endParaRPr>
          </a:p>
          <a:p>
            <a:pPr>
              <a:lnSpc>
                <a:spcPct val="150000"/>
              </a:lnSpc>
              <a:buFontTx/>
              <a:buChar char="-"/>
            </a:pPr>
            <a:r>
              <a:rPr lang="pl-PL" sz="1600" dirty="0" smtClean="0"/>
              <a:t>metody </a:t>
            </a:r>
            <a:r>
              <a:rPr lang="pl-PL" sz="1600" dirty="0"/>
              <a:t>projektów </a:t>
            </a:r>
            <a:endParaRPr lang="pl-PL" sz="1600" dirty="0" smtClean="0"/>
          </a:p>
          <a:p>
            <a:pPr>
              <a:lnSpc>
                <a:spcPct val="150000"/>
              </a:lnSpc>
            </a:pPr>
            <a:r>
              <a:rPr lang="pl-PL" sz="1600" dirty="0" smtClean="0"/>
              <a:t>- </a:t>
            </a:r>
            <a:r>
              <a:rPr lang="pl-PL" sz="1600" dirty="0"/>
              <a:t>zajęć terenowych </a:t>
            </a:r>
            <a:endParaRPr lang="pl-PL" sz="1600" dirty="0" smtClean="0"/>
          </a:p>
          <a:p>
            <a:pPr>
              <a:lnSpc>
                <a:spcPct val="150000"/>
              </a:lnSpc>
            </a:pPr>
            <a:r>
              <a:rPr lang="pl-PL" sz="1600" dirty="0" smtClean="0"/>
              <a:t>- </a:t>
            </a:r>
            <a:r>
              <a:rPr lang="pl-PL" sz="1600" dirty="0"/>
              <a:t>inscenizacji, itd. </a:t>
            </a:r>
            <a:endParaRPr lang="pl-PL" sz="1600" dirty="0" smtClean="0"/>
          </a:p>
          <a:p>
            <a:pPr>
              <a:lnSpc>
                <a:spcPct val="150000"/>
              </a:lnSpc>
            </a:pPr>
            <a:r>
              <a:rPr lang="pl-PL" sz="1600" dirty="0" smtClean="0"/>
              <a:t>•</a:t>
            </a:r>
            <a:r>
              <a:rPr lang="pl-PL" sz="1600" dirty="0">
                <a:solidFill>
                  <a:srgbClr val="FF6600"/>
                </a:solidFill>
              </a:rPr>
              <a:t>Odchodzenie od dotychczasowej roli nauczyciela-eksperta, </a:t>
            </a:r>
            <a:r>
              <a:rPr lang="pl-PL" sz="1600" dirty="0"/>
              <a:t>w kierunku nauczyciela: doradcy, obserwatora i słuchacza, uczestnika procesu dydaktycznego </a:t>
            </a:r>
            <a:endParaRPr lang="pl-PL" sz="1600" dirty="0" smtClean="0"/>
          </a:p>
          <a:p>
            <a:pPr>
              <a:lnSpc>
                <a:spcPct val="150000"/>
              </a:lnSpc>
            </a:pPr>
            <a:r>
              <a:rPr lang="pl-PL" sz="1600" dirty="0" smtClean="0"/>
              <a:t>•</a:t>
            </a:r>
            <a:r>
              <a:rPr lang="pl-PL" sz="1600" dirty="0">
                <a:solidFill>
                  <a:srgbClr val="FF6600"/>
                </a:solidFill>
              </a:rPr>
              <a:t>Przygotowanie uczniów do następujących działań: </a:t>
            </a:r>
            <a:endParaRPr lang="pl-PL" sz="1600" dirty="0" smtClean="0">
              <a:solidFill>
                <a:srgbClr val="FF6600"/>
              </a:solidFill>
            </a:endParaRPr>
          </a:p>
          <a:p>
            <a:pPr>
              <a:lnSpc>
                <a:spcPct val="150000"/>
              </a:lnSpc>
              <a:buFontTx/>
              <a:buChar char="-"/>
            </a:pPr>
            <a:r>
              <a:rPr lang="pl-PL" sz="1600" dirty="0" smtClean="0"/>
              <a:t>ustawicznego </a:t>
            </a:r>
            <a:r>
              <a:rPr lang="pl-PL" sz="1600" dirty="0"/>
              <a:t>zdobywania nowej wiedzy i umiejętności, </a:t>
            </a:r>
            <a:endParaRPr lang="pl-PL" sz="1600" dirty="0" smtClean="0"/>
          </a:p>
          <a:p>
            <a:pPr>
              <a:lnSpc>
                <a:spcPct val="150000"/>
              </a:lnSpc>
              <a:buFontTx/>
              <a:buChar char="-"/>
            </a:pPr>
            <a:r>
              <a:rPr lang="pl-PL" sz="1600" dirty="0" smtClean="0"/>
              <a:t>samodzielnego </a:t>
            </a:r>
            <a:r>
              <a:rPr lang="pl-PL" sz="1600" dirty="0"/>
              <a:t>korzystania z zasobów informacyjnych, </a:t>
            </a:r>
            <a:endParaRPr lang="pl-PL" sz="1600" dirty="0" smtClean="0"/>
          </a:p>
          <a:p>
            <a:pPr>
              <a:lnSpc>
                <a:spcPct val="150000"/>
              </a:lnSpc>
              <a:buFontTx/>
              <a:buChar char="-"/>
            </a:pPr>
            <a:r>
              <a:rPr lang="pl-PL" sz="1600" dirty="0" smtClean="0"/>
              <a:t>współpracy </a:t>
            </a:r>
            <a:r>
              <a:rPr lang="pl-PL" sz="1600" dirty="0"/>
              <a:t>z innymi, </a:t>
            </a:r>
            <a:endParaRPr lang="pl-PL" sz="1600" dirty="0" smtClean="0"/>
          </a:p>
          <a:p>
            <a:pPr>
              <a:lnSpc>
                <a:spcPct val="150000"/>
              </a:lnSpc>
            </a:pPr>
            <a:r>
              <a:rPr lang="pl-PL" sz="1600" dirty="0" smtClean="0"/>
              <a:t>- </a:t>
            </a:r>
            <a:r>
              <a:rPr lang="pl-PL" sz="1600" dirty="0"/>
              <a:t>rozwiązywania problemów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smtClean="0"/>
              <a:t>Kompetencje kluczowe</a:t>
            </a:r>
            <a:endParaRPr lang="pl-PL" dirty="0"/>
          </a:p>
        </p:txBody>
      </p:sp>
      <p:sp>
        <p:nvSpPr>
          <p:cNvPr id="5" name="Symbol zastępczy tekstu 4"/>
          <p:cNvSpPr>
            <a:spLocks noGrp="1"/>
          </p:cNvSpPr>
          <p:nvPr>
            <p:ph type="body" idx="4294967295"/>
          </p:nvPr>
        </p:nvSpPr>
        <p:spPr>
          <a:xfrm>
            <a:off x="571472" y="1571612"/>
            <a:ext cx="8072494" cy="4786346"/>
          </a:xfrm>
        </p:spPr>
        <p:txBody>
          <a:bodyPr>
            <a:normAutofit fontScale="92500" lnSpcReduction="10000"/>
          </a:bodyPr>
          <a:lstStyle/>
          <a:p>
            <a:pPr>
              <a:lnSpc>
                <a:spcPct val="150000"/>
              </a:lnSpc>
            </a:pPr>
            <a:r>
              <a:rPr lang="pl-PL" sz="2400" dirty="0" smtClean="0"/>
              <a:t>1)porozumiewanie się w języku ojczystym</a:t>
            </a:r>
          </a:p>
          <a:p>
            <a:pPr>
              <a:lnSpc>
                <a:spcPct val="150000"/>
              </a:lnSpc>
            </a:pPr>
            <a:r>
              <a:rPr lang="pl-PL" sz="2400" dirty="0" smtClean="0"/>
              <a:t>2) porozumiewanie się w językach obcych</a:t>
            </a:r>
          </a:p>
          <a:p>
            <a:pPr>
              <a:lnSpc>
                <a:spcPct val="150000"/>
              </a:lnSpc>
            </a:pPr>
            <a:r>
              <a:rPr lang="pl-PL" sz="2400" dirty="0" smtClean="0"/>
              <a:t>3) kompetencje matematyczne i podstawowe kompetencje naukowo-techniczne</a:t>
            </a:r>
          </a:p>
          <a:p>
            <a:pPr>
              <a:lnSpc>
                <a:spcPct val="150000"/>
              </a:lnSpc>
            </a:pPr>
            <a:r>
              <a:rPr lang="pl-PL" sz="2400" dirty="0" smtClean="0"/>
              <a:t>4) kompetencje informatyczne</a:t>
            </a:r>
          </a:p>
          <a:p>
            <a:pPr>
              <a:lnSpc>
                <a:spcPct val="150000"/>
              </a:lnSpc>
            </a:pPr>
            <a:r>
              <a:rPr lang="pl-PL" sz="2400" dirty="0" smtClean="0"/>
              <a:t>5) umiejętność uczenia się</a:t>
            </a:r>
          </a:p>
          <a:p>
            <a:pPr>
              <a:lnSpc>
                <a:spcPct val="150000"/>
              </a:lnSpc>
            </a:pPr>
            <a:r>
              <a:rPr lang="pl-PL" sz="2400" dirty="0" smtClean="0"/>
              <a:t>6) kompetencje społeczne i obywatelskie</a:t>
            </a:r>
          </a:p>
          <a:p>
            <a:pPr>
              <a:lnSpc>
                <a:spcPct val="150000"/>
              </a:lnSpc>
            </a:pPr>
            <a:r>
              <a:rPr lang="pl-PL" sz="2400" dirty="0" smtClean="0"/>
              <a:t>7) inicjatywność i przedsiębiorczość</a:t>
            </a:r>
          </a:p>
          <a:p>
            <a:pPr>
              <a:lnSpc>
                <a:spcPct val="150000"/>
              </a:lnSpc>
            </a:pPr>
            <a:r>
              <a:rPr lang="pl-PL" sz="2400" dirty="0" smtClean="0"/>
              <a:t>8) świadomość i ekspresja kulturalna</a:t>
            </a:r>
            <a:endParaRPr lang="pl-PL"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dtytuł 4"/>
          <p:cNvSpPr>
            <a:spLocks noGrp="1"/>
          </p:cNvSpPr>
          <p:nvPr>
            <p:ph sz="quarter" idx="1"/>
          </p:nvPr>
        </p:nvSpPr>
        <p:spPr/>
        <p:txBody>
          <a:bodyPr>
            <a:normAutofit fontScale="62500" lnSpcReduction="20000"/>
          </a:bodyPr>
          <a:lstStyle/>
          <a:p>
            <a:pPr>
              <a:lnSpc>
                <a:spcPct val="170000"/>
              </a:lnSpc>
            </a:pPr>
            <a:r>
              <a:rPr lang="pl-PL" dirty="0"/>
              <a:t>Porozumiewanie się w języku ojczystym jest umiejętnością, która pozwala wyrażać swoje myśli, uczucia i opisywać zdarzenia zarówno w języku mówionym, jak i na piśmie (słuchanie, mówienie, czytanie i pisanie) oraz utrzymywać kontakty z innymi ludźmi na polu nauki, </a:t>
            </a:r>
            <a:r>
              <a:rPr lang="pl-PL" dirty="0" smtClean="0"/>
              <a:t>pracy</a:t>
            </a:r>
            <a:r>
              <a:rPr lang="pl-PL" dirty="0"/>
              <a:t>, a także w domu i w czasie wolnym. </a:t>
            </a:r>
            <a:endParaRPr lang="pl-PL" dirty="0" smtClean="0"/>
          </a:p>
          <a:p>
            <a:pPr marL="0" indent="0">
              <a:lnSpc>
                <a:spcPct val="170000"/>
              </a:lnSpc>
              <a:buNone/>
            </a:pPr>
            <a:endParaRPr lang="pl-PL" dirty="0" smtClean="0"/>
          </a:p>
          <a:p>
            <a:pPr>
              <a:lnSpc>
                <a:spcPct val="170000"/>
              </a:lnSpc>
            </a:pPr>
            <a:r>
              <a:rPr lang="pl-PL" dirty="0" smtClean="0"/>
              <a:t>Polega </a:t>
            </a:r>
            <a:r>
              <a:rPr lang="pl-PL" dirty="0"/>
              <a:t>m.in. na czytaniu i słuchaniu ze zrozumieniem, wyrażaniu się w sposób precyzyjny i zwięzły, umiejętności pisania różnych typów tekstów, umiejętności oddzielania informacji istotnych od nieistotnych, umiejętności korzystania </a:t>
            </a:r>
            <a:r>
              <a:rPr lang="pl-PL" dirty="0" smtClean="0"/>
              <a:t/>
            </a:r>
            <a:br>
              <a:rPr lang="pl-PL" dirty="0" smtClean="0"/>
            </a:br>
            <a:r>
              <a:rPr lang="pl-PL" dirty="0" smtClean="0"/>
              <a:t>z </a:t>
            </a:r>
            <a:r>
              <a:rPr lang="pl-PL" dirty="0"/>
              <a:t>dodatkowych materiałów (notatki, wykresy, mapy etc.), aby napisać, zaprezentować lub zrozumieć różne typy przekazów – pisanych i mówionych (mowa, rozmowa, instrukcja, wywiad, debata etc.)..</a:t>
            </a:r>
          </a:p>
        </p:txBody>
      </p:sp>
      <p:sp>
        <p:nvSpPr>
          <p:cNvPr id="2" name="Tytuł 1"/>
          <p:cNvSpPr>
            <a:spLocks noGrp="1"/>
          </p:cNvSpPr>
          <p:nvPr>
            <p:ph type="title"/>
          </p:nvPr>
        </p:nvSpPr>
        <p:spPr/>
        <p:txBody>
          <a:bodyPr>
            <a:normAutofit fontScale="90000"/>
          </a:bodyPr>
          <a:lstStyle/>
          <a:p>
            <a:r>
              <a:rPr lang="pl-PL" b="1" dirty="0"/>
              <a:t>Porozumiewanie się w języku ojczystym</a:t>
            </a:r>
            <a:endParaRPr lang="pl-PL" dirty="0"/>
          </a:p>
        </p:txBody>
      </p:sp>
    </p:spTree>
    <p:extLst>
      <p:ext uri="{BB962C8B-B14F-4D97-AF65-F5344CB8AC3E}">
        <p14:creationId xmlns:p14="http://schemas.microsoft.com/office/powerpoint/2010/main" val="13852512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2050" name="Picture 2" descr="C:\Users\Jakub\Desktop\Bez tytułu1.png"/>
          <p:cNvPicPr>
            <a:picLocks noChangeAspect="1" noChangeArrowheads="1"/>
          </p:cNvPicPr>
          <p:nvPr/>
        </p:nvPicPr>
        <p:blipFill>
          <a:blip r:embed="rId2"/>
          <a:srcRect/>
          <a:stretch>
            <a:fillRect/>
          </a:stretch>
        </p:blipFill>
        <p:spPr bwMode="auto">
          <a:xfrm>
            <a:off x="285720" y="428604"/>
            <a:ext cx="8484114" cy="585789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normAutofit fontScale="90000"/>
          </a:bodyPr>
          <a:lstStyle/>
          <a:p>
            <a:r>
              <a:rPr lang="pl-PL" b="1" dirty="0"/>
              <a:t/>
            </a:r>
            <a:br>
              <a:rPr lang="pl-PL" b="1" dirty="0"/>
            </a:br>
            <a:r>
              <a:rPr lang="pl-PL" b="1" dirty="0"/>
              <a:t>Porozumiewanie się </a:t>
            </a:r>
            <a:r>
              <a:rPr lang="pl-PL" b="1" dirty="0" smtClean="0"/>
              <a:t>w </a:t>
            </a:r>
            <a:r>
              <a:rPr lang="pl-PL" b="1" dirty="0"/>
              <a:t>językach obcych</a:t>
            </a:r>
            <a:endParaRPr lang="pl-PL" dirty="0"/>
          </a:p>
        </p:txBody>
      </p:sp>
      <p:sp>
        <p:nvSpPr>
          <p:cNvPr id="4" name="Podtytuł 3"/>
          <p:cNvSpPr>
            <a:spLocks noGrp="1"/>
          </p:cNvSpPr>
          <p:nvPr>
            <p:ph sz="quarter" idx="1"/>
          </p:nvPr>
        </p:nvSpPr>
        <p:spPr>
          <a:xfrm>
            <a:off x="301752" y="1527048"/>
            <a:ext cx="8503920" cy="4854280"/>
          </a:xfrm>
        </p:spPr>
        <p:txBody>
          <a:bodyPr>
            <a:normAutofit fontScale="70000" lnSpcReduction="20000"/>
          </a:bodyPr>
          <a:lstStyle/>
          <a:p>
            <a:pPr>
              <a:lnSpc>
                <a:spcPct val="160000"/>
              </a:lnSpc>
            </a:pPr>
            <a:r>
              <a:rPr lang="pl-PL" dirty="0"/>
              <a:t>Porozumiewanie się w językach obcych opiera się na umiejętności rozumienia i wyrażania myśli, uczuć i opisywania zdarzeń ustnie i pisemnie w różnych sytuacjach - w pracy, w domu, w czasie wolnym, w trakcie zdobywania wiedzy i nowych umiejętności – zgodnie z oczekiwaniami </a:t>
            </a:r>
            <a:r>
              <a:rPr lang="pl-PL" dirty="0" smtClean="0"/>
              <a:t/>
            </a:r>
            <a:br>
              <a:rPr lang="pl-PL" dirty="0" smtClean="0"/>
            </a:br>
            <a:r>
              <a:rPr lang="pl-PL" dirty="0" smtClean="0"/>
              <a:t>i </a:t>
            </a:r>
            <a:r>
              <a:rPr lang="pl-PL" dirty="0"/>
              <a:t>potrzebami. Porozumiewanie się w językach obcych wymaga również takich umiejętności jak mediacja i rozumienie różnic kulturowych. </a:t>
            </a:r>
            <a:endParaRPr lang="pl-PL" dirty="0" smtClean="0"/>
          </a:p>
          <a:p>
            <a:pPr>
              <a:lnSpc>
                <a:spcPct val="160000"/>
              </a:lnSpc>
            </a:pPr>
            <a:r>
              <a:rPr lang="pl-PL" dirty="0" smtClean="0"/>
              <a:t>Polega </a:t>
            </a:r>
            <a:r>
              <a:rPr lang="pl-PL" dirty="0"/>
              <a:t>m.in. na znajomości słownictwa, gramatyki, a także intonacji danego języka, znajomości i rozumieniu różnego typu tekstów (poezja, artykuły prasowe, strony internetowe, instrukcje, listy, raporty etc.), świadomości różnych obyczajów obowiązujących w danych społecznościach.</a:t>
            </a:r>
          </a:p>
        </p:txBody>
      </p:sp>
    </p:spTree>
    <p:extLst>
      <p:ext uri="{BB962C8B-B14F-4D97-AF65-F5344CB8AC3E}">
        <p14:creationId xmlns:p14="http://schemas.microsoft.com/office/powerpoint/2010/main" val="14102876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3075" name="Picture 3" descr="C:\Users\Jakub\Desktop\Bez tytułu2.png"/>
          <p:cNvPicPr>
            <a:picLocks noChangeAspect="1" noChangeArrowheads="1"/>
          </p:cNvPicPr>
          <p:nvPr/>
        </p:nvPicPr>
        <p:blipFill>
          <a:blip r:embed="rId2"/>
          <a:srcRect/>
          <a:stretch>
            <a:fillRect/>
          </a:stretch>
        </p:blipFill>
        <p:spPr bwMode="auto">
          <a:xfrm>
            <a:off x="357158" y="142852"/>
            <a:ext cx="8986865" cy="623323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normAutofit fontScale="90000"/>
          </a:bodyPr>
          <a:lstStyle/>
          <a:p>
            <a:r>
              <a:rPr lang="pl-PL" b="1" dirty="0"/>
              <a:t/>
            </a:r>
            <a:br>
              <a:rPr lang="pl-PL" b="1" dirty="0"/>
            </a:br>
            <a:r>
              <a:rPr lang="pl-PL" sz="2700" b="1" dirty="0"/>
              <a:t>Kompetencje matematyczne </a:t>
            </a:r>
            <a:br>
              <a:rPr lang="pl-PL" sz="2700" b="1" dirty="0"/>
            </a:br>
            <a:r>
              <a:rPr lang="pl-PL" sz="2700" b="1" dirty="0"/>
              <a:t>i podstawowe kompetencje naukowo-techniczne</a:t>
            </a:r>
            <a:endParaRPr lang="pl-PL" sz="2700" dirty="0"/>
          </a:p>
        </p:txBody>
      </p:sp>
      <p:sp>
        <p:nvSpPr>
          <p:cNvPr id="4" name="Podtytuł 3"/>
          <p:cNvSpPr>
            <a:spLocks noGrp="1"/>
          </p:cNvSpPr>
          <p:nvPr>
            <p:ph sz="quarter" idx="1"/>
          </p:nvPr>
        </p:nvSpPr>
        <p:spPr>
          <a:xfrm>
            <a:off x="287756" y="1700808"/>
            <a:ext cx="8503920" cy="4572000"/>
          </a:xfrm>
        </p:spPr>
        <p:txBody>
          <a:bodyPr>
            <a:normAutofit fontScale="70000" lnSpcReduction="20000"/>
          </a:bodyPr>
          <a:lstStyle/>
          <a:p>
            <a:pPr>
              <a:lnSpc>
                <a:spcPct val="160000"/>
              </a:lnSpc>
            </a:pPr>
            <a:r>
              <a:rPr lang="pl-PL" dirty="0"/>
              <a:t>Kompetencje matematyczne polegają na umiejętności dodawania, odejmowania, mnożenia, dzielenia i obliczania proporcji, dokonywania obliczeń w pamięci i na papierze, a także stosowania przeliczników wag </a:t>
            </a:r>
            <a:r>
              <a:rPr lang="pl-PL" dirty="0" smtClean="0"/>
              <a:t/>
            </a:r>
            <a:br>
              <a:rPr lang="pl-PL" dirty="0" smtClean="0"/>
            </a:br>
            <a:r>
              <a:rPr lang="pl-PL" dirty="0" smtClean="0"/>
              <a:t>i </a:t>
            </a:r>
            <a:r>
              <a:rPr lang="pl-PL" dirty="0"/>
              <a:t>miar w celu rozwiązania wielu zadań i problemów w codziennym życiu. Wykorzystuje się je m.in. w zarządzaniu domowym budżetem (równoważenie wpływów i wydatków, planowanie wydatków, oszczędzanie), podczas robienia zakupów (porównywanie cen, </a:t>
            </a:r>
            <a:r>
              <a:rPr lang="pl-PL" dirty="0" smtClean="0"/>
              <a:t>rozumienie pojęcia objętości, wag i miar, wyliczaniu pieniędzy, w tym również przeliczaniu na inne waluty) oraz prezentowaniu różnych </a:t>
            </a:r>
            <a:r>
              <a:rPr lang="pl-PL" dirty="0"/>
              <a:t>rzeczy </a:t>
            </a:r>
            <a:r>
              <a:rPr lang="pl-PL" dirty="0" smtClean="0"/>
              <a:t/>
            </a:r>
            <a:br>
              <a:rPr lang="pl-PL" dirty="0" smtClean="0"/>
            </a:br>
            <a:r>
              <a:rPr lang="pl-PL" dirty="0" smtClean="0"/>
              <a:t>(</a:t>
            </a:r>
            <a:r>
              <a:rPr lang="pl-PL" dirty="0"/>
              <a:t>wzory, modele, wykresy etc</a:t>
            </a:r>
            <a:r>
              <a:rPr lang="pl-PL" dirty="0" smtClean="0"/>
              <a:t>.).</a:t>
            </a:r>
            <a:endParaRPr lang="pl-PL" dirty="0"/>
          </a:p>
        </p:txBody>
      </p:sp>
    </p:spTree>
    <p:extLst>
      <p:ext uri="{BB962C8B-B14F-4D97-AF65-F5344CB8AC3E}">
        <p14:creationId xmlns:p14="http://schemas.microsoft.com/office/powerpoint/2010/main" val="39252516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iejski">
  <a:themeElements>
    <a:clrScheme name="Miejski">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Miejski">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ejski">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Civic</Template>
  <TotalTime>185</TotalTime>
  <Words>585</Words>
  <Application>Microsoft Office PowerPoint</Application>
  <PresentationFormat>Pokaz na ekranie (4:3)</PresentationFormat>
  <Paragraphs>83</Paragraphs>
  <Slides>25</Slides>
  <Notes>1</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25</vt:i4>
      </vt:variant>
    </vt:vector>
  </HeadingPairs>
  <TitlesOfParts>
    <vt:vector size="30" baseType="lpstr">
      <vt:lpstr>Calibri</vt:lpstr>
      <vt:lpstr>Georgia</vt:lpstr>
      <vt:lpstr>Wingdings</vt:lpstr>
      <vt:lpstr>Wingdings 2</vt:lpstr>
      <vt:lpstr>Miejski</vt:lpstr>
      <vt:lpstr>KOMPETENCJE KLUCZOWE</vt:lpstr>
      <vt:lpstr> </vt:lpstr>
      <vt:lpstr>Zadania nauczyciela w rozwijaniu kompetencji kluczowych</vt:lpstr>
      <vt:lpstr>Kompetencje kluczowe</vt:lpstr>
      <vt:lpstr>Porozumiewanie się w języku ojczystym</vt:lpstr>
      <vt:lpstr>Prezentacja programu PowerPoint</vt:lpstr>
      <vt:lpstr> Porozumiewanie się w językach obcych</vt:lpstr>
      <vt:lpstr>Prezentacja programu PowerPoint</vt:lpstr>
      <vt:lpstr> Kompetencje matematyczne  i podstawowe kompetencje naukowo-techniczne</vt:lpstr>
      <vt:lpstr> Kompetencje matematyczne  i podstawowe kompetencje naukowo-techniczne</vt:lpstr>
      <vt:lpstr>Prezentacja programu PowerPoint</vt:lpstr>
      <vt:lpstr> Kompetencje informatyczne</vt:lpstr>
      <vt:lpstr>Prezentacja programu PowerPoint</vt:lpstr>
      <vt:lpstr> Umiejętność uczenia się</vt:lpstr>
      <vt:lpstr>Prezentacja programu PowerPoint</vt:lpstr>
      <vt:lpstr>Prezentacja programu PowerPoint</vt:lpstr>
      <vt:lpstr> Kompetencje społeczne i obywatelskie</vt:lpstr>
      <vt:lpstr> Kompetencje społeczne i obywatelskie</vt:lpstr>
      <vt:lpstr>Prezentacja programu PowerPoint</vt:lpstr>
      <vt:lpstr>   Inicjatywność i przedsiębiorczość</vt:lpstr>
      <vt:lpstr>Prezentacja programu PowerPoint</vt:lpstr>
      <vt:lpstr> Świadomość i ekspresja kulturalna</vt:lpstr>
      <vt:lpstr>Prezentacja programu PowerPoint</vt:lpstr>
      <vt:lpstr>Do najważniejszych umiejętności zdobywanych przez ucznia w trakcie kształcenia ogólnego należą:</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KOMPETENCJE KLUCZOWE</dc:title>
  <dc:creator>Jakub</dc:creator>
  <cp:lastModifiedBy>12</cp:lastModifiedBy>
  <cp:revision>22</cp:revision>
  <dcterms:created xsi:type="dcterms:W3CDTF">2019-09-22T08:07:43Z</dcterms:created>
  <dcterms:modified xsi:type="dcterms:W3CDTF">2019-09-25T07:29:35Z</dcterms:modified>
</cp:coreProperties>
</file>