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75" r:id="rId6"/>
    <p:sldId id="260" r:id="rId7"/>
    <p:sldId id="261" r:id="rId8"/>
    <p:sldId id="262" r:id="rId9"/>
    <p:sldId id="263" r:id="rId10"/>
    <p:sldId id="264" r:id="rId11"/>
    <p:sldId id="267" r:id="rId12"/>
    <p:sldId id="268" r:id="rId13"/>
    <p:sldId id="270" r:id="rId14"/>
    <p:sldId id="265" r:id="rId15"/>
    <p:sldId id="269" r:id="rId16"/>
    <p:sldId id="272" r:id="rId17"/>
    <p:sldId id="273" r:id="rId18"/>
    <p:sldId id="274" r:id="rId19"/>
    <p:sldId id="271"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7" y="-331"/>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EA5A8-14CB-4383-99CC-7FEF43CF3152}" type="datetimeFigureOut">
              <a:rPr lang="pl-PL" smtClean="0"/>
              <a:pPr/>
              <a:t>2014-07-10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E8992-50FC-4576-AF09-0CB06F61858D}" type="slidenum">
              <a:rPr lang="pl-PL" smtClean="0"/>
              <a:pPr/>
              <a:t>‹#›</a:t>
            </a:fld>
            <a:endParaRPr lang="pl-PL"/>
          </a:p>
        </p:txBody>
      </p:sp>
    </p:spTree>
    <p:extLst>
      <p:ext uri="{BB962C8B-B14F-4D97-AF65-F5344CB8AC3E}">
        <p14:creationId xmlns:p14="http://schemas.microsoft.com/office/powerpoint/2010/main" xmlns="" val="19628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Czy wie Pan jakie są negatywne</a:t>
            </a:r>
            <a:r>
              <a:rPr lang="pl-PL" baseline="0" dirty="0" smtClean="0"/>
              <a:t> skutki stosowania nawozów sztucznych? </a:t>
            </a:r>
            <a:endParaRPr lang="pl-PL" dirty="0"/>
          </a:p>
        </p:txBody>
      </p:sp>
      <p:sp>
        <p:nvSpPr>
          <p:cNvPr id="4" name="Symbol zastępczy numeru slajdu 3"/>
          <p:cNvSpPr>
            <a:spLocks noGrp="1"/>
          </p:cNvSpPr>
          <p:nvPr>
            <p:ph type="sldNum" sz="quarter" idx="10"/>
          </p:nvPr>
        </p:nvSpPr>
        <p:spPr/>
        <p:txBody>
          <a:bodyPr/>
          <a:lstStyle/>
          <a:p>
            <a:fld id="{B8AE8992-50FC-4576-AF09-0CB06F61858D}" type="slidenum">
              <a:rPr lang="pl-PL" smtClean="0"/>
              <a:pPr/>
              <a:t>14</a:t>
            </a:fld>
            <a:endParaRPr lang="pl-PL"/>
          </a:p>
        </p:txBody>
      </p:sp>
    </p:spTree>
    <p:extLst>
      <p:ext uri="{BB962C8B-B14F-4D97-AF65-F5344CB8AC3E}">
        <p14:creationId xmlns:p14="http://schemas.microsoft.com/office/powerpoint/2010/main" xmlns="" val="2549289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459DB2-E81D-4153-A4F7-CEA06F3665BB}" type="slidenum">
              <a:rPr lang="pl-PL" smtClean="0"/>
              <a:pPr/>
              <a:t>‹#›</a:t>
            </a:fld>
            <a:endParaRPr lang="pl-P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4" name="Date Placeholder 3"/>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459DB2-E81D-4153-A4F7-CEA06F3665BB}" type="slidenum">
              <a:rPr lang="pl-PL" smtClean="0"/>
              <a:pPr/>
              <a:t>‹#›</a:t>
            </a:fld>
            <a:endParaRPr lang="pl-PL"/>
          </a:p>
        </p:txBody>
      </p:sp>
      <p:sp>
        <p:nvSpPr>
          <p:cNvPr id="8" name="Content Placeholder 7"/>
          <p:cNvSpPr>
            <a:spLocks noGrp="1"/>
          </p:cNvSpPr>
          <p:nvPr>
            <p:ph sz="quarter" idx="13"/>
          </p:nvPr>
        </p:nvSpPr>
        <p:spPr>
          <a:xfrm>
            <a:off x="609600" y="1600200"/>
            <a:ext cx="79248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0873335-69B4-49F3-A5C7-D1DA11466DE0}" type="datetimeFigureOut">
              <a:rPr lang="pl-PL" smtClean="0"/>
              <a:pPr/>
              <a:t>2014-07-10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459DB2-E81D-4153-A4F7-CEA06F3665B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0873335-69B4-49F3-A5C7-D1DA11466DE0}" type="datetimeFigureOut">
              <a:rPr lang="pl-PL" smtClean="0"/>
              <a:pPr/>
              <a:t>2014-07-10</a:t>
            </a:fld>
            <a:endParaRPr lang="pl-P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9459DB2-E81D-4153-A4F7-CEA06F3665BB}"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4000" dirty="0" smtClean="0"/>
              <a:t>NEGATYWNE SKUTKI DZIAŁANIA WYBRANYCH Substancji CHEMICZNYCH NA ŚRODOWISKO PRZYRODNICZE ZWIĄZANE </a:t>
            </a:r>
            <a:r>
              <a:rPr lang="pl-PL" sz="4000" dirty="0" smtClean="0"/>
              <a:t/>
            </a:r>
            <a:br>
              <a:rPr lang="pl-PL" sz="4000" dirty="0" smtClean="0"/>
            </a:br>
            <a:r>
              <a:rPr lang="pl-PL" sz="4000" dirty="0" smtClean="0"/>
              <a:t>Z </a:t>
            </a:r>
            <a:r>
              <a:rPr lang="pl-PL" sz="4000" dirty="0" smtClean="0"/>
              <a:t>ROZWOJEM ROLNICTWA</a:t>
            </a:r>
            <a:endParaRPr lang="pl-PL"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58029">
            <a:off x="622808" y="3830434"/>
            <a:ext cx="3312368" cy="24842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19751">
            <a:off x="4759330" y="3558073"/>
            <a:ext cx="3871295" cy="3415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00249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5400" u="sng" dirty="0" smtClean="0"/>
              <a:t>Gnojownica</a:t>
            </a:r>
            <a:endParaRPr lang="pl-PL" sz="5400" u="sng" dirty="0"/>
          </a:p>
        </p:txBody>
      </p:sp>
      <p:sp>
        <p:nvSpPr>
          <p:cNvPr id="3" name="Symbol zastępczy zawartości 2"/>
          <p:cNvSpPr>
            <a:spLocks noGrp="1"/>
          </p:cNvSpPr>
          <p:nvPr>
            <p:ph sz="quarter" idx="13"/>
          </p:nvPr>
        </p:nvSpPr>
        <p:spPr>
          <a:xfrm>
            <a:off x="611560" y="1700808"/>
            <a:ext cx="7924800" cy="4114800"/>
          </a:xfrm>
        </p:spPr>
        <p:txBody>
          <a:bodyPr>
            <a:normAutofit/>
          </a:bodyPr>
          <a:lstStyle/>
          <a:p>
            <a:r>
              <a:rPr lang="pl-PL" sz="2400" dirty="0" smtClean="0"/>
              <a:t>To odchody zwierzęce zmieszane z wodą. Jest to produkt powstający podczas przemysłowej hodowli zwierząt metodą bezściółkową. Gnojownica może być wykorzystana jako naturalny nawóz organiczny, możliwy jest też przerób gnojownicy na biogaz. Stosowana w nawożeniu w sposób racjonalny może przyczynić się do wzrostu plonów. Naruszenie jednak zasad agrotechniki w nawożeniu gnojownicą, np. przedawkowanie, jest przyczyną jej uciążliwości dla środowiska i człowieka.</a:t>
            </a:r>
          </a:p>
        </p:txBody>
      </p:sp>
    </p:spTree>
    <p:extLst>
      <p:ext uri="{BB962C8B-B14F-4D97-AF65-F5344CB8AC3E}">
        <p14:creationId xmlns:p14="http://schemas.microsoft.com/office/powerpoint/2010/main" xmlns="" val="128925702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251"/>
            <a:ext cx="7924800" cy="1143000"/>
          </a:xfrm>
        </p:spPr>
        <p:txBody>
          <a:bodyPr/>
          <a:lstStyle/>
          <a:p>
            <a:pPr algn="ctr"/>
            <a:r>
              <a:rPr lang="pl-PL" sz="4000" u="sng" dirty="0"/>
              <a:t>Kwaśne deszcze</a:t>
            </a:r>
          </a:p>
        </p:txBody>
      </p:sp>
      <p:sp>
        <p:nvSpPr>
          <p:cNvPr id="3" name="Symbol zastępczy zawartości 2"/>
          <p:cNvSpPr>
            <a:spLocks noGrp="1"/>
          </p:cNvSpPr>
          <p:nvPr>
            <p:ph sz="quarter" idx="13"/>
          </p:nvPr>
        </p:nvSpPr>
        <p:spPr>
          <a:xfrm>
            <a:off x="611560" y="1412776"/>
            <a:ext cx="7924800" cy="4114800"/>
          </a:xfrm>
        </p:spPr>
        <p:txBody>
          <a:bodyPr>
            <a:noAutofit/>
          </a:bodyPr>
          <a:lstStyle/>
          <a:p>
            <a:r>
              <a:rPr lang="pl-PL" sz="2800" dirty="0"/>
              <a:t>Kwaśne deszcze działają niszcząco na florę i faunę, są przyczyną wielu chorób układu oddechowego, znacznie przyspieszają korozję konstrukcji metalowych (np. elementów budynków, samochodów) oraz zabytków (np. nieodporność wielu gatunków kamieni budowlanych na kwaśne deszcze). Zapobieganie polega na budowaniu instalacji wyłapujących tlenki siarki i azotu ze spalin emitowanych do atmosfery (odsiarczanie gazu) oraz rezygnacji z paliw o znacznym stopniu zasiarczenia. </a:t>
            </a:r>
          </a:p>
        </p:txBody>
      </p:sp>
    </p:spTree>
    <p:extLst>
      <p:ext uri="{BB962C8B-B14F-4D97-AF65-F5344CB8AC3E}">
        <p14:creationId xmlns:p14="http://schemas.microsoft.com/office/powerpoint/2010/main" xmlns="" val="160260699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692696"/>
            <a:ext cx="7924800" cy="4114800"/>
          </a:xfrm>
        </p:spPr>
        <p:txBody>
          <a:bodyPr>
            <a:normAutofit fontScale="92500"/>
          </a:bodyPr>
          <a:lstStyle/>
          <a:p>
            <a:pPr marL="0" indent="0" algn="ctr">
              <a:buNone/>
            </a:pPr>
            <a:r>
              <a:rPr lang="pl-PL" sz="3600" dirty="0"/>
              <a:t>Substancje powodujące zanieczyszczenia w większości nie ulegają </a:t>
            </a:r>
            <a:r>
              <a:rPr lang="pl-PL" sz="3600" dirty="0" smtClean="0"/>
              <a:t>biodegradacji:</a:t>
            </a:r>
          </a:p>
          <a:p>
            <a:pPr marL="0" indent="0">
              <a:buNone/>
            </a:pPr>
            <a:endParaRPr lang="pl-PL" sz="3600" dirty="0"/>
          </a:p>
          <a:p>
            <a:pPr marL="0" indent="0" algn="ctr">
              <a:buNone/>
            </a:pPr>
            <a:r>
              <a:rPr lang="pl-PL" sz="3600" dirty="0" smtClean="0"/>
              <a:t> </a:t>
            </a:r>
            <a:r>
              <a:rPr lang="pl-PL" sz="3600" dirty="0"/>
              <a:t>Biodegradacja- biochemiczny rozkład związków organicznych przez organizmy żywe (pierwotniaki, bakterie, promieniowce, grzyby, glony, robaki) na prostsze składniki chemiczne.</a:t>
            </a:r>
          </a:p>
        </p:txBody>
      </p:sp>
    </p:spTree>
    <p:extLst>
      <p:ext uri="{BB962C8B-B14F-4D97-AF65-F5344CB8AC3E}">
        <p14:creationId xmlns:p14="http://schemas.microsoft.com/office/powerpoint/2010/main" xmlns="" val="82958562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3"/>
          </p:nvPr>
        </p:nvSpPr>
        <p:spPr/>
        <p:txBody>
          <a:bodyPr/>
          <a:lstStyle/>
          <a:p>
            <a:pPr marL="0" indent="0">
              <a:buNone/>
            </a:pPr>
            <a:r>
              <a:rPr lang="pl-PL" dirty="0"/>
              <a:t> </a:t>
            </a:r>
          </a:p>
        </p:txBody>
      </p:sp>
      <p:pic>
        <p:nvPicPr>
          <p:cNvPr id="3074" name="Picture 2" descr="C:\Users\Galaxy\Desktop\Swiat_nawoz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5014" y="620688"/>
            <a:ext cx="6053878" cy="45908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732069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Symbol zastępczy zawartości 12"/>
          <p:cNvGraphicFramePr>
            <a:graphicFrameLocks noGrp="1" noChangeAspect="1"/>
          </p:cNvGraphicFramePr>
          <p:nvPr>
            <p:ph sz="quarter" idx="13"/>
            <p:extLst>
              <p:ext uri="{D42A27DB-BD31-4B8C-83A1-F6EECF244321}">
                <p14:modId xmlns:p14="http://schemas.microsoft.com/office/powerpoint/2010/main" xmlns="" val="1084827455"/>
              </p:ext>
            </p:extLst>
          </p:nvPr>
        </p:nvGraphicFramePr>
        <p:xfrm>
          <a:off x="1403648" y="1124744"/>
          <a:ext cx="7128792" cy="4734272"/>
        </p:xfrm>
        <a:graphic>
          <a:graphicData uri="http://schemas.openxmlformats.org/presentationml/2006/ole">
            <p:oleObj spid="_x0000_s1042" name="Wykres" r:id="rId4" imgW="6096060" imgH="4067085" progId="MSGraph.Chart.8">
              <p:embed followColorScheme="full"/>
            </p:oleObj>
          </a:graphicData>
        </a:graphic>
      </p:graphicFrame>
      <p:sp>
        <p:nvSpPr>
          <p:cNvPr id="14" name="Tytuł 1"/>
          <p:cNvSpPr>
            <a:spLocks noGrp="1"/>
          </p:cNvSpPr>
          <p:nvPr>
            <p:ph type="title"/>
          </p:nvPr>
        </p:nvSpPr>
        <p:spPr>
          <a:xfrm>
            <a:off x="609600" y="274638"/>
            <a:ext cx="7924800" cy="1143000"/>
          </a:xfrm>
        </p:spPr>
        <p:txBody>
          <a:bodyPr/>
          <a:lstStyle/>
          <a:p>
            <a:pPr algn="ctr"/>
            <a:r>
              <a:rPr lang="pl-PL" sz="3200" dirty="0" smtClean="0"/>
              <a:t>Czy wie Pan jakie są negatywne skutki stosowania nawozów sztucznych? </a:t>
            </a:r>
            <a:endParaRPr lang="pl-PL" sz="3200" dirty="0"/>
          </a:p>
        </p:txBody>
      </p:sp>
    </p:spTree>
    <p:extLst>
      <p:ext uri="{BB962C8B-B14F-4D97-AF65-F5344CB8AC3E}">
        <p14:creationId xmlns:p14="http://schemas.microsoft.com/office/powerpoint/2010/main" xmlns="" val="154180734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czy wie pan jak ograniczyć negatywne oddziaływanie nawozów sztucznych?</a:t>
            </a:r>
            <a:endParaRPr lang="pl-PL" dirty="0"/>
          </a:p>
        </p:txBody>
      </p:sp>
      <p:sp>
        <p:nvSpPr>
          <p:cNvPr id="3" name="Symbol zastępczy zawartości 2"/>
          <p:cNvSpPr>
            <a:spLocks noGrp="1"/>
          </p:cNvSpPr>
          <p:nvPr>
            <p:ph sz="quarter" idx="13"/>
          </p:nvPr>
        </p:nvSpPr>
        <p:spPr/>
        <p:txBody>
          <a:bodyPr/>
          <a:lstStyle/>
          <a:p>
            <a:pPr marL="0" indent="0">
              <a:buNone/>
            </a:pPr>
            <a:r>
              <a:rPr lang="pl-PL" dirty="0"/>
              <a:t> </a:t>
            </a:r>
            <a:endParaRPr lang="pl-PL" dirty="0" smtClean="0"/>
          </a:p>
          <a:p>
            <a:pPr marL="0" indent="0">
              <a:buNone/>
            </a:pPr>
            <a:endParaRPr lang="pl-PL" dirty="0"/>
          </a:p>
        </p:txBody>
      </p:sp>
      <p:graphicFrame>
        <p:nvGraphicFramePr>
          <p:cNvPr id="4" name="Obiekt 3"/>
          <p:cNvGraphicFramePr>
            <a:graphicFrameLocks noChangeAspect="1"/>
          </p:cNvGraphicFramePr>
          <p:nvPr>
            <p:extLst>
              <p:ext uri="{D42A27DB-BD31-4B8C-83A1-F6EECF244321}">
                <p14:modId xmlns:p14="http://schemas.microsoft.com/office/powerpoint/2010/main" xmlns="" val="2017265880"/>
              </p:ext>
            </p:extLst>
          </p:nvPr>
        </p:nvGraphicFramePr>
        <p:xfrm>
          <a:off x="1475656" y="1340768"/>
          <a:ext cx="6048672" cy="4067175"/>
        </p:xfrm>
        <a:graphic>
          <a:graphicData uri="http://schemas.openxmlformats.org/presentationml/2006/ole">
            <p:oleObj spid="_x0000_s2053" name="Wykres" r:id="rId3" imgW="6096060" imgH="4067085" progId="MSGraph.Chart.8">
              <p:embed followColorScheme="full"/>
            </p:oleObj>
          </a:graphicData>
        </a:graphic>
      </p:graphicFrame>
    </p:spTree>
    <p:extLst>
      <p:ext uri="{BB962C8B-B14F-4D97-AF65-F5344CB8AC3E}">
        <p14:creationId xmlns:p14="http://schemas.microsoft.com/office/powerpoint/2010/main" xmlns="" val="179345532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stosuje pan przepisy bhp podczas                stosowania nawozów?</a:t>
            </a:r>
            <a:endParaRPr lang="pl-PL" dirty="0"/>
          </a:p>
        </p:txBody>
      </p:sp>
      <p:graphicFrame>
        <p:nvGraphicFramePr>
          <p:cNvPr id="4" name="Symbol zastępczy zawartości 3"/>
          <p:cNvGraphicFramePr>
            <a:graphicFrameLocks noGrp="1" noChangeAspect="1"/>
          </p:cNvGraphicFramePr>
          <p:nvPr>
            <p:ph sz="quarter" idx="13"/>
            <p:extLst>
              <p:ext uri="{D42A27DB-BD31-4B8C-83A1-F6EECF244321}">
                <p14:modId xmlns:p14="http://schemas.microsoft.com/office/powerpoint/2010/main" xmlns="" val="175987645"/>
              </p:ext>
            </p:extLst>
          </p:nvPr>
        </p:nvGraphicFramePr>
        <p:xfrm>
          <a:off x="1487488" y="1600200"/>
          <a:ext cx="6167437" cy="4114800"/>
        </p:xfrm>
        <a:graphic>
          <a:graphicData uri="http://schemas.openxmlformats.org/presentationml/2006/ole">
            <p:oleObj spid="_x0000_s5124" name="Wykres" r:id="rId3" imgW="6096060" imgH="4067085" progId="MSGraph.Chart.8">
              <p:embed followColorScheme="full"/>
            </p:oleObj>
          </a:graphicData>
        </a:graphic>
      </p:graphicFrame>
    </p:spTree>
    <p:extLst>
      <p:ext uri="{BB962C8B-B14F-4D97-AF65-F5344CB8AC3E}">
        <p14:creationId xmlns:p14="http://schemas.microsoft.com/office/powerpoint/2010/main" xmlns="" val="105790688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przestrzegany jest okres stosowania nawozów naturalnych?</a:t>
            </a:r>
            <a:endParaRPr lang="pl-PL" dirty="0"/>
          </a:p>
        </p:txBody>
      </p:sp>
      <p:graphicFrame>
        <p:nvGraphicFramePr>
          <p:cNvPr id="4" name="Symbol zastępczy zawartości 3"/>
          <p:cNvGraphicFramePr>
            <a:graphicFrameLocks noGrp="1" noChangeAspect="1"/>
          </p:cNvGraphicFramePr>
          <p:nvPr>
            <p:ph sz="quarter" idx="13"/>
            <p:extLst>
              <p:ext uri="{D42A27DB-BD31-4B8C-83A1-F6EECF244321}">
                <p14:modId xmlns:p14="http://schemas.microsoft.com/office/powerpoint/2010/main" xmlns="" val="3942572309"/>
              </p:ext>
            </p:extLst>
          </p:nvPr>
        </p:nvGraphicFramePr>
        <p:xfrm>
          <a:off x="1487488" y="1600200"/>
          <a:ext cx="6167437" cy="4114800"/>
        </p:xfrm>
        <a:graphic>
          <a:graphicData uri="http://schemas.openxmlformats.org/presentationml/2006/ole">
            <p:oleObj spid="_x0000_s6148" name="Wykres" r:id="rId3" imgW="6096060" imgH="4067085" progId="MSGraph.Chart.8">
              <p:embed followColorScheme="full"/>
            </p:oleObj>
          </a:graphicData>
        </a:graphic>
      </p:graphicFrame>
    </p:spTree>
    <p:extLst>
      <p:ext uri="{BB962C8B-B14F-4D97-AF65-F5344CB8AC3E}">
        <p14:creationId xmlns:p14="http://schemas.microsoft.com/office/powerpoint/2010/main" xmlns="" val="125345900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przechowuje pan nawozy zgodnie z normami?</a:t>
            </a:r>
            <a:endParaRPr lang="pl-PL" dirty="0"/>
          </a:p>
        </p:txBody>
      </p:sp>
      <p:graphicFrame>
        <p:nvGraphicFramePr>
          <p:cNvPr id="4" name="Symbol zastępczy zawartości 3"/>
          <p:cNvGraphicFramePr>
            <a:graphicFrameLocks noGrp="1" noChangeAspect="1"/>
          </p:cNvGraphicFramePr>
          <p:nvPr>
            <p:ph sz="quarter" idx="13"/>
            <p:extLst>
              <p:ext uri="{D42A27DB-BD31-4B8C-83A1-F6EECF244321}">
                <p14:modId xmlns:p14="http://schemas.microsoft.com/office/powerpoint/2010/main" xmlns="" val="2097896832"/>
              </p:ext>
            </p:extLst>
          </p:nvPr>
        </p:nvGraphicFramePr>
        <p:xfrm>
          <a:off x="1487488" y="1600200"/>
          <a:ext cx="6167437" cy="4114800"/>
        </p:xfrm>
        <a:graphic>
          <a:graphicData uri="http://schemas.openxmlformats.org/presentationml/2006/ole">
            <p:oleObj spid="_x0000_s7172" name="Wykres" r:id="rId3" imgW="6096060" imgH="4067085" progId="MSGraph.Chart.8">
              <p:embed followColorScheme="full"/>
            </p:oleObj>
          </a:graphicData>
        </a:graphic>
      </p:graphicFrame>
    </p:spTree>
    <p:extLst>
      <p:ext uri="{BB962C8B-B14F-4D97-AF65-F5344CB8AC3E}">
        <p14:creationId xmlns:p14="http://schemas.microsoft.com/office/powerpoint/2010/main" xmlns="" val="39511036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7924800" cy="1143000"/>
          </a:xfrm>
        </p:spPr>
        <p:txBody>
          <a:bodyPr/>
          <a:lstStyle/>
          <a:p>
            <a:r>
              <a:rPr lang="pl-PL" dirty="0"/>
              <a:t> </a:t>
            </a:r>
            <a:r>
              <a:rPr lang="pl-PL" dirty="0" smtClean="0"/>
              <a:t>                                 Gazetka</a:t>
            </a:r>
            <a:endParaRPr lang="pl-PL" dirty="0"/>
          </a:p>
        </p:txBody>
      </p:sp>
      <p:sp>
        <p:nvSpPr>
          <p:cNvPr id="3" name="Symbol zastępczy zawartości 2"/>
          <p:cNvSpPr>
            <a:spLocks noGrp="1"/>
          </p:cNvSpPr>
          <p:nvPr>
            <p:ph sz="quarter" idx="13"/>
          </p:nvPr>
        </p:nvSpPr>
        <p:spPr/>
        <p:txBody>
          <a:bodyPr/>
          <a:lstStyle/>
          <a:p>
            <a:pPr marL="0" indent="0">
              <a:buNone/>
            </a:pPr>
            <a:r>
              <a:rPr lang="pl-PL" dirty="0" smtClean="0"/>
              <a:t> </a:t>
            </a:r>
            <a:endParaRPr lang="pl-PL" dirty="0"/>
          </a:p>
        </p:txBody>
      </p:sp>
      <p:pic>
        <p:nvPicPr>
          <p:cNvPr id="4099" name="Picture 3" descr="C:\Users\Galaxy\Desktop\DSCN25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524990"/>
            <a:ext cx="8712967" cy="38397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557423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7924800" cy="1143000"/>
          </a:xfrm>
        </p:spPr>
        <p:txBody>
          <a:bodyPr/>
          <a:lstStyle/>
          <a:p>
            <a:r>
              <a:rPr lang="pl-PL" dirty="0" smtClean="0"/>
              <a:t>Zagrożenie środowiska przez nawozy stosowane w rolnictwie </a:t>
            </a:r>
            <a:endParaRPr lang="pl-PL" dirty="0"/>
          </a:p>
        </p:txBody>
      </p:sp>
      <p:sp>
        <p:nvSpPr>
          <p:cNvPr id="4" name="Symbol zastępczy zawartości 3"/>
          <p:cNvSpPr>
            <a:spLocks noGrp="1"/>
          </p:cNvSpPr>
          <p:nvPr>
            <p:ph sz="quarter" idx="13"/>
          </p:nvPr>
        </p:nvSpPr>
        <p:spPr/>
        <p:txBody>
          <a:bodyPr>
            <a:normAutofit/>
          </a:bodyPr>
          <a:lstStyle/>
          <a:p>
            <a:r>
              <a:rPr lang="pl-PL" sz="2400" dirty="0" smtClean="0"/>
              <a:t>Nawożenie gleb i roślin wywierać może zarówno dodatni, jak i ujemny wpływ na środowisko biologiczne. W dużo większym stopniu negatywnie mogą oddziaływać nawozy mineralne niż organiczne. Do prawidłowego rozwoju roślin i możliwości wydania przez nie dobrych plonów niezbędne są składniki pokarmowe: azot, fosfor, potas, wapń, a także magnez i mikroelementy, wraz z intensyfikacją rolnictwa rosło zapotrzebowanie na te składniki, co z czasem doprowadziło do narastającego ich niedostatku w glebach. Zaczęto więc stosować </a:t>
            </a:r>
            <a:r>
              <a:rPr lang="pl-PL" sz="2400" b="1" dirty="0" smtClean="0"/>
              <a:t>nawozy naturalne:</a:t>
            </a:r>
            <a:r>
              <a:rPr lang="pl-PL" sz="2400" dirty="0"/>
              <a:t> </a:t>
            </a:r>
            <a:r>
              <a:rPr lang="pl-PL" sz="2400" dirty="0" smtClean="0"/>
              <a:t>oborniki, komposty, nawozy zielone.</a:t>
            </a:r>
            <a:endParaRPr lang="pl-PL" sz="2400" b="1" dirty="0" smtClean="0"/>
          </a:p>
        </p:txBody>
      </p:sp>
    </p:spTree>
    <p:extLst>
      <p:ext uri="{BB962C8B-B14F-4D97-AF65-F5344CB8AC3E}">
        <p14:creationId xmlns:p14="http://schemas.microsoft.com/office/powerpoint/2010/main" xmlns="" val="170446940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620688"/>
            <a:ext cx="7924800" cy="4114800"/>
          </a:xfrm>
        </p:spPr>
        <p:txBody>
          <a:bodyPr>
            <a:noAutofit/>
          </a:bodyPr>
          <a:lstStyle/>
          <a:p>
            <a:r>
              <a:rPr lang="pl-PL" sz="3600" b="1" dirty="0" smtClean="0">
                <a:solidFill>
                  <a:srgbClr val="FF0000"/>
                </a:solidFill>
              </a:rPr>
              <a:t>Rolnictwo konwencjonalne </a:t>
            </a:r>
            <a:r>
              <a:rPr lang="pl-PL" sz="3200" dirty="0" smtClean="0"/>
              <a:t>dąży do uzyskania z określonego areału maksymalnych zysków przy pomocy wszelkich środków i możliwie najniższym nakładem pracy. Cele te realizuje rolnictwo konwencjonalne przez intensywne nawożenie, poza obornikiem-nawozami chemicznymi, a do zwalczania chorób, szkodników i chwastów stosuje pestycydy o szerokiej skali związków.</a:t>
            </a:r>
            <a:endParaRPr lang="pl-PL" sz="3200" dirty="0"/>
          </a:p>
        </p:txBody>
      </p:sp>
    </p:spTree>
    <p:extLst>
      <p:ext uri="{BB962C8B-B14F-4D97-AF65-F5344CB8AC3E}">
        <p14:creationId xmlns:p14="http://schemas.microsoft.com/office/powerpoint/2010/main" xmlns="" val="403964357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332656"/>
            <a:ext cx="7924800" cy="4114800"/>
          </a:xfrm>
        </p:spPr>
        <p:txBody>
          <a:bodyPr>
            <a:noAutofit/>
          </a:bodyPr>
          <a:lstStyle/>
          <a:p>
            <a:pPr marL="0" indent="0">
              <a:buNone/>
            </a:pPr>
            <a:r>
              <a:rPr lang="pl-PL" sz="3200" dirty="0" smtClean="0"/>
              <a:t>W rolnictwie konwencjonalnym nawozy sztuczne - szczególnie azotowe - są w znacznym procencie (do 50%) spłukiwane przez opady, przenikają do wód powierzchniowych i podziemnych, powodując ich zatrucie i eutrofizację, Rzekami zanieczyszczenia te docierają do Bałtyku i stanowią znaczny procent jego skażenia (ok. 50%). Skażenie wód powodują poważne podniesienie kosztów dostawy zdrowej wody pitnej dla ludności i zwierząt.</a:t>
            </a:r>
            <a:endParaRPr lang="pl-PL" sz="3200" dirty="0"/>
          </a:p>
        </p:txBody>
      </p:sp>
    </p:spTree>
    <p:extLst>
      <p:ext uri="{BB962C8B-B14F-4D97-AF65-F5344CB8AC3E}">
        <p14:creationId xmlns:p14="http://schemas.microsoft.com/office/powerpoint/2010/main" xmlns="" val="101566991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3"/>
          </p:nvPr>
        </p:nvSpPr>
        <p:spPr>
          <a:xfrm>
            <a:off x="611560" y="764704"/>
            <a:ext cx="7924800" cy="4114800"/>
          </a:xfrm>
        </p:spPr>
        <p:txBody>
          <a:bodyPr>
            <a:normAutofit/>
          </a:bodyPr>
          <a:lstStyle/>
          <a:p>
            <a:r>
              <a:rPr lang="pl-PL" sz="2800" b="1" dirty="0"/>
              <a:t>Chemiczna ochrona </a:t>
            </a:r>
            <a:r>
              <a:rPr lang="pl-PL" sz="2800" b="1" dirty="0" smtClean="0"/>
              <a:t>roślin </a:t>
            </a:r>
            <a:r>
              <a:rPr lang="pl-PL" sz="2800" dirty="0" smtClean="0"/>
              <a:t>- </a:t>
            </a:r>
            <a:r>
              <a:rPr lang="pl-PL" sz="2800" dirty="0"/>
              <a:t>Pestycydy są szkodliwe dla środowiska przyrodniczego i dla ludzi. W większości przypadków są one toksyczne i mają zdolność kumulowania się zarówno w środowisku, jak i w organizmach oraz z łatwością wchodzą w szeregi troficzne (łańcuchy pokarmowe w przyrodzie). W rolnictwie stosowane są coraz powszechniej. Podobnie jak nawozy sztuczne, używane bywają w nadmiarze lub w różnych mieszaninach kilku preparatów</a:t>
            </a:r>
          </a:p>
        </p:txBody>
      </p:sp>
      <p:pic>
        <p:nvPicPr>
          <p:cNvPr id="8194" name="Picture 2" descr="C:\Users\Galaxy\Desktop\ekologia-w-ogrodzie-1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302112">
            <a:off x="6325377" y="4624179"/>
            <a:ext cx="2813077" cy="1776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748674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0802" y="260648"/>
            <a:ext cx="7924800" cy="1143000"/>
          </a:xfrm>
        </p:spPr>
        <p:txBody>
          <a:bodyPr/>
          <a:lstStyle/>
          <a:p>
            <a:r>
              <a:rPr lang="pl-PL" sz="4000" u="sng" dirty="0" smtClean="0"/>
              <a:t>RODZAJE ZANIECZYSZCZEŃ GLEB POCHODZĄCYCH Z ROLNICTWA:</a:t>
            </a:r>
            <a:endParaRPr lang="pl-PL" sz="4000" u="sng" dirty="0"/>
          </a:p>
        </p:txBody>
      </p:sp>
      <p:sp>
        <p:nvSpPr>
          <p:cNvPr id="3" name="Symbol zastępczy zawartości 2"/>
          <p:cNvSpPr>
            <a:spLocks noGrp="1"/>
          </p:cNvSpPr>
          <p:nvPr>
            <p:ph sz="quarter" idx="13"/>
          </p:nvPr>
        </p:nvSpPr>
        <p:spPr>
          <a:xfrm>
            <a:off x="611560" y="2132856"/>
            <a:ext cx="7924800" cy="4114800"/>
          </a:xfrm>
        </p:spPr>
        <p:txBody>
          <a:bodyPr>
            <a:normAutofit/>
          </a:bodyPr>
          <a:lstStyle/>
          <a:p>
            <a:r>
              <a:rPr lang="pl-PL" sz="3200" dirty="0" smtClean="0"/>
              <a:t>Erozja wodna</a:t>
            </a:r>
          </a:p>
          <a:p>
            <a:r>
              <a:rPr lang="pl-PL" sz="3200" dirty="0" smtClean="0"/>
              <a:t>Erozja wietrzna</a:t>
            </a:r>
          </a:p>
          <a:p>
            <a:r>
              <a:rPr lang="pl-PL" sz="3200" dirty="0" smtClean="0"/>
              <a:t>Nawozy Mineralne</a:t>
            </a:r>
          </a:p>
          <a:p>
            <a:r>
              <a:rPr lang="pl-PL" sz="3200" dirty="0" smtClean="0"/>
              <a:t>Gnojowica</a:t>
            </a:r>
          </a:p>
          <a:p>
            <a:r>
              <a:rPr lang="pl-PL" sz="3200" dirty="0" smtClean="0"/>
              <a:t>Kwaśne deszcze</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928181">
            <a:off x="4748360" y="2546317"/>
            <a:ext cx="3536026" cy="2342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781332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i="1" u="sng" dirty="0" smtClean="0"/>
              <a:t>EROZJA WODNA</a:t>
            </a:r>
            <a:endParaRPr lang="pl-PL" sz="4400" i="1" u="sng" dirty="0"/>
          </a:p>
        </p:txBody>
      </p:sp>
      <p:sp>
        <p:nvSpPr>
          <p:cNvPr id="3" name="Symbol zastępczy zawartości 2"/>
          <p:cNvSpPr>
            <a:spLocks noGrp="1"/>
          </p:cNvSpPr>
          <p:nvPr>
            <p:ph sz="quarter" idx="13"/>
          </p:nvPr>
        </p:nvSpPr>
        <p:spPr/>
        <p:txBody>
          <a:bodyPr>
            <a:normAutofit/>
          </a:bodyPr>
          <a:lstStyle/>
          <a:p>
            <a:pPr marL="0" indent="0">
              <a:buNone/>
            </a:pPr>
            <a:r>
              <a:rPr lang="pl-PL" sz="2800" dirty="0" smtClean="0"/>
              <a:t>Polega na niszczeniu wierzchniej, a często i głębszych warstw gleby oraz na przemieszczeniu składników mineralnych zawartych w glebie do wód otwartych. Szczególnie groźny dla jakości wód jest dopływ składników biogennych, to znaczy azotu i fosforu.</a:t>
            </a:r>
            <a:endParaRPr lang="pl-PL"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4275" y="3952238"/>
            <a:ext cx="2808312" cy="1789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75185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43408"/>
            <a:ext cx="7924800" cy="1143000"/>
          </a:xfrm>
        </p:spPr>
        <p:txBody>
          <a:bodyPr/>
          <a:lstStyle/>
          <a:p>
            <a:pPr algn="ctr"/>
            <a:r>
              <a:rPr lang="pl-PL" sz="3600" b="1" u="sng" dirty="0" smtClean="0"/>
              <a:t>EROZJA WIETRZNA</a:t>
            </a:r>
            <a:endParaRPr lang="pl-PL" sz="3600" b="1" u="sng" dirty="0"/>
          </a:p>
        </p:txBody>
      </p:sp>
      <p:sp>
        <p:nvSpPr>
          <p:cNvPr id="3" name="Symbol zastępczy zawartości 2"/>
          <p:cNvSpPr>
            <a:spLocks noGrp="1"/>
          </p:cNvSpPr>
          <p:nvPr>
            <p:ph sz="quarter" idx="13"/>
          </p:nvPr>
        </p:nvSpPr>
        <p:spPr>
          <a:xfrm>
            <a:off x="683568" y="898376"/>
            <a:ext cx="7924800" cy="4114800"/>
          </a:xfrm>
        </p:spPr>
        <p:txBody>
          <a:bodyPr>
            <a:normAutofit/>
          </a:bodyPr>
          <a:lstStyle/>
          <a:p>
            <a:r>
              <a:rPr lang="pl-PL" sz="2800" dirty="0" smtClean="0"/>
              <a:t>Polega na zwiewaniu wierzchniej warstwy gleby, mechanicznym niszczeniu roślin i odsłaniania ich systemu korzeniowego oraz zanieczyszczeniu pylastymi częściami gleby wód i powietrza. Szkodliwość zwiewanych pyłów polega również na tym, że niosą one ze sobą składniki mineralne i organiczne, a także pozostałości środków ochrony roślin.</a:t>
            </a:r>
            <a:endParaRPr lang="pl-PL"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63152">
            <a:off x="2411760" y="4509120"/>
            <a:ext cx="3096344" cy="1844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632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71400"/>
            <a:ext cx="7924800" cy="1143000"/>
          </a:xfrm>
        </p:spPr>
        <p:txBody>
          <a:bodyPr/>
          <a:lstStyle/>
          <a:p>
            <a:pPr algn="ctr"/>
            <a:r>
              <a:rPr lang="pl-PL" sz="5400" u="sng" dirty="0" smtClean="0"/>
              <a:t>NAWOZY MINERALNE</a:t>
            </a:r>
            <a:endParaRPr lang="pl-PL" sz="5400" u="sng" dirty="0"/>
          </a:p>
        </p:txBody>
      </p:sp>
      <p:sp>
        <p:nvSpPr>
          <p:cNvPr id="3" name="Symbol zastępczy zawartości 2"/>
          <p:cNvSpPr>
            <a:spLocks noGrp="1"/>
          </p:cNvSpPr>
          <p:nvPr>
            <p:ph sz="quarter" idx="13"/>
          </p:nvPr>
        </p:nvSpPr>
        <p:spPr>
          <a:xfrm>
            <a:off x="611560" y="980728"/>
            <a:ext cx="7924800" cy="4114800"/>
          </a:xfrm>
        </p:spPr>
        <p:txBody>
          <a:bodyPr>
            <a:normAutofit/>
          </a:bodyPr>
          <a:lstStyle/>
          <a:p>
            <a:pPr marL="0" indent="0">
              <a:buNone/>
            </a:pPr>
            <a:r>
              <a:rPr lang="pl-PL" sz="3200" dirty="0" smtClean="0"/>
              <a:t>Potocznie </a:t>
            </a:r>
            <a:r>
              <a:rPr lang="pl-PL" sz="3200" dirty="0"/>
              <a:t>zwane nawozami sztucznymi, substancje wydobywane z ziemi i przetworzone lub produkowane chemicznie, wzbogacające glebę w składniki mineralne niezbędne dla rozwoju roślin, poprawiające strukturę gleby lub zmieniające jej kwasowość.</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9596">
            <a:off x="4221970" y="3861048"/>
            <a:ext cx="2438261"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11544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Horyzont">
  <a:themeElements>
    <a:clrScheme name="Hory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y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y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440</TotalTime>
  <Words>680</Words>
  <Application>Microsoft Office PowerPoint</Application>
  <PresentationFormat>Pokaz na ekranie (4:3)</PresentationFormat>
  <Paragraphs>38</Paragraphs>
  <Slides>19</Slides>
  <Notes>1</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19</vt:i4>
      </vt:variant>
    </vt:vector>
  </HeadingPairs>
  <TitlesOfParts>
    <vt:vector size="21" baseType="lpstr">
      <vt:lpstr>Horyzont</vt:lpstr>
      <vt:lpstr>Wykres</vt:lpstr>
      <vt:lpstr>NEGATYWNE SKUTKI DZIAŁANIA WYBRANYCH Substancji CHEMICZNYCH NA ŚRODOWISKO PRZYRODNICZE ZWIĄZANE  Z ROZWOJEM ROLNICTWA</vt:lpstr>
      <vt:lpstr>Zagrożenie środowiska przez nawozy stosowane w rolnictwie </vt:lpstr>
      <vt:lpstr>Slajd 3</vt:lpstr>
      <vt:lpstr>Slajd 4</vt:lpstr>
      <vt:lpstr> </vt:lpstr>
      <vt:lpstr>RODZAJE ZANIECZYSZCZEŃ GLEB POCHODZĄCYCH Z ROLNICTWA:</vt:lpstr>
      <vt:lpstr>EROZJA WODNA</vt:lpstr>
      <vt:lpstr>EROZJA WIETRZNA</vt:lpstr>
      <vt:lpstr>NAWOZY MINERALNE</vt:lpstr>
      <vt:lpstr>Gnojownica</vt:lpstr>
      <vt:lpstr>Kwaśne deszcze</vt:lpstr>
      <vt:lpstr>Slajd 12</vt:lpstr>
      <vt:lpstr> </vt:lpstr>
      <vt:lpstr>Czy wie Pan jakie są negatywne skutki stosowania nawozów sztucznych? </vt:lpstr>
      <vt:lpstr> czy wie pan jak ograniczyć negatywne oddziaływanie nawozów sztucznych?</vt:lpstr>
      <vt:lpstr>Czy stosuje pan przepisy bhp podczas                stosowania nawozów?</vt:lpstr>
      <vt:lpstr>Czy przestrzegany jest okres stosowania nawozów naturalnych?</vt:lpstr>
      <vt:lpstr>Czy przechowuje pan nawozy zgodnie z normami?</vt:lpstr>
      <vt:lpstr>                                  Gazetka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Galaxy</dc:creator>
  <cp:lastModifiedBy>Kuba</cp:lastModifiedBy>
  <cp:revision>34</cp:revision>
  <dcterms:created xsi:type="dcterms:W3CDTF">2013-12-20T13:21:18Z</dcterms:created>
  <dcterms:modified xsi:type="dcterms:W3CDTF">2014-07-10T08:36:19Z</dcterms:modified>
</cp:coreProperties>
</file>