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4" r:id="rId3"/>
    <p:sldId id="257" r:id="rId4"/>
    <p:sldId id="259" r:id="rId5"/>
    <p:sldId id="263" r:id="rId6"/>
    <p:sldId id="260" r:id="rId7"/>
    <p:sldId id="261" r:id="rId8"/>
    <p:sldId id="262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a" initials="K" lastIdx="1" clrIdx="0">
    <p:extLst>
      <p:ext uri="{19B8F6BF-5375-455C-9EA6-DF929625EA0E}">
        <p15:presenceInfo xmlns:p15="http://schemas.microsoft.com/office/powerpoint/2012/main" userId="K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C00"/>
    <a:srgbClr val="024A34"/>
    <a:srgbClr val="4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9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8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9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5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1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8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7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6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3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6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3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2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6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91473" y="141669"/>
            <a:ext cx="7417517" cy="2742720"/>
          </a:xfrm>
        </p:spPr>
        <p:txBody>
          <a:bodyPr>
            <a:normAutofit fontScale="90000"/>
          </a:bodyPr>
          <a:lstStyle/>
          <a:p>
            <a:pPr algn="r"/>
            <a:r>
              <a:rPr lang="pl-PL" sz="9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pl-PL" sz="96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sz="9600" dirty="0" smtClean="0">
                <a:solidFill>
                  <a:srgbClr val="2A4C00"/>
                </a:solidFill>
              </a:rPr>
              <a:t>k</a:t>
            </a:r>
            <a:r>
              <a:rPr lang="pl-PL" sz="9600" dirty="0" smtClean="0"/>
              <a:t> </a:t>
            </a:r>
            <a:r>
              <a:rPr lang="pl-PL" sz="9600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pl-PL" sz="9600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pl-PL" sz="9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</a:t>
            </a:r>
            <a:r>
              <a:rPr lang="pl-PL" sz="9600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pl-PL" sz="9600" dirty="0" smtClean="0"/>
              <a:t>r</a:t>
            </a:r>
            <a:r>
              <a:rPr lang="pl-PL" sz="9600" dirty="0" smtClean="0">
                <a:solidFill>
                  <a:srgbClr val="002060"/>
                </a:solidFill>
              </a:rPr>
              <a:t>g</a:t>
            </a:r>
            <a:r>
              <a:rPr lang="pl-PL" sz="9600" dirty="0" smtClean="0">
                <a:solidFill>
                  <a:srgbClr val="00B0F0"/>
                </a:solidFill>
              </a:rPr>
              <a:t>i</a:t>
            </a:r>
            <a:r>
              <a:rPr lang="pl-PL" sz="9600" dirty="0" smtClean="0">
                <a:solidFill>
                  <a:srgbClr val="FFC000"/>
                </a:solidFill>
              </a:rPr>
              <a:t>c</a:t>
            </a:r>
            <a:r>
              <a:rPr lang="pl-PL" sz="9600" dirty="0" smtClean="0">
                <a:solidFill>
                  <a:srgbClr val="0070C0"/>
                </a:solidFill>
              </a:rPr>
              <a:t>z</a:t>
            </a:r>
            <a:r>
              <a:rPr lang="pl-PL" sz="9600" dirty="0" smtClean="0">
                <a:solidFill>
                  <a:srgbClr val="4C0047"/>
                </a:solidFill>
              </a:rPr>
              <a:t>n</a:t>
            </a:r>
            <a:r>
              <a:rPr lang="pl-PL" sz="9600" dirty="0" smtClean="0">
                <a:solidFill>
                  <a:srgbClr val="024A34"/>
                </a:solidFill>
              </a:rPr>
              <a:t>y</a:t>
            </a:r>
            <a:endParaRPr lang="pl-PL" sz="9600" dirty="0">
              <a:solidFill>
                <a:srgbClr val="024A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99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Okres Zwykły</a:t>
            </a:r>
            <a:r>
              <a:rPr lang="pl-PL" sz="5400" dirty="0" smtClean="0">
                <a:latin typeface="Agency FB" panose="020B0503020202020204" pitchFamily="34" charset="0"/>
              </a:rPr>
              <a:t> </a:t>
            </a:r>
            <a:endParaRPr lang="pl-PL" sz="5400" dirty="0">
              <a:latin typeface="Agency FB" panose="020B0503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1813718" y="1910019"/>
            <a:ext cx="8564563" cy="2317750"/>
          </a:xfrm>
        </p:spPr>
        <p:txBody>
          <a:bodyPr>
            <a:normAutofit fontScale="25000" lnSpcReduction="20000"/>
          </a:bodyPr>
          <a:lstStyle/>
          <a:p>
            <a:endParaRPr lang="pl-PL" sz="7200" dirty="0"/>
          </a:p>
          <a:p>
            <a:endParaRPr lang="pl-PL" sz="7200" dirty="0"/>
          </a:p>
          <a:p>
            <a:r>
              <a:rPr lang="pl-PL" sz="8000" dirty="0" smtClean="0"/>
              <a:t>poniedziałek </a:t>
            </a:r>
            <a:r>
              <a:rPr lang="pl-PL" sz="8000" dirty="0"/>
              <a:t>po Zesłaniu Ducha Świętego – święto Najświętszej Maryi </a:t>
            </a:r>
            <a:r>
              <a:rPr lang="pl-PL" sz="8000" dirty="0" smtClean="0"/>
              <a:t>Panny - </a:t>
            </a:r>
            <a:r>
              <a:rPr lang="pl-PL" sz="8000" dirty="0"/>
              <a:t>Matki Kościoła</a:t>
            </a:r>
          </a:p>
          <a:p>
            <a:r>
              <a:rPr lang="pl-PL" sz="8000" dirty="0"/>
              <a:t>niedziela po Zesłaniu Ducha </a:t>
            </a:r>
            <a:r>
              <a:rPr lang="pl-PL" sz="8000" dirty="0" smtClean="0"/>
              <a:t>Świętego </a:t>
            </a:r>
          </a:p>
          <a:p>
            <a:r>
              <a:rPr lang="pl-PL" sz="8000" dirty="0"/>
              <a:t>Uroczystość świętych Apostołów Piotra i Pawła (29 czerwca) </a:t>
            </a:r>
            <a:endParaRPr lang="pl-PL" sz="8000" dirty="0" smtClean="0"/>
          </a:p>
          <a:p>
            <a:r>
              <a:rPr lang="pl-PL" sz="8000" dirty="0"/>
              <a:t>Uroczystość Wniebowzięcie Najświętszej Maryi Panny (inaczej: Matki Boskiej Zielnej) – </a:t>
            </a:r>
            <a:r>
              <a:rPr lang="pl-PL" sz="8000" dirty="0" smtClean="0"/>
              <a:t>obchodzone15 sierpnia</a:t>
            </a:r>
          </a:p>
          <a:p>
            <a:r>
              <a:rPr lang="pl-PL" sz="8000" dirty="0"/>
              <a:t>Uroczystość Wszystkich Świętych – obchodzona 1 </a:t>
            </a:r>
            <a:r>
              <a:rPr lang="pl-PL" sz="8000" dirty="0" smtClean="0"/>
              <a:t>listopada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8000" dirty="0" smtClean="0"/>
              <a:t>To święta występujące po </a:t>
            </a:r>
            <a:r>
              <a:rPr lang="pl-PL" sz="8000" b="1" dirty="0" smtClean="0"/>
              <a:t>uroczystości Zesłania Ducha Świętego a przed Nieszporami I Niedzielą Adwentu.</a:t>
            </a:r>
            <a:endParaRPr lang="pl-PL" sz="80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9" y="669823"/>
            <a:ext cx="1820838" cy="1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4967" y="2967335"/>
            <a:ext cx="1084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Prezentację wykonała Kinga Stępień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8744755" y="4108362"/>
            <a:ext cx="2640169" cy="1803042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86" y="809511"/>
            <a:ext cx="8190964" cy="4546242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258913" y="5098784"/>
            <a:ext cx="9627910" cy="513939"/>
          </a:xfrm>
        </p:spPr>
        <p:txBody>
          <a:bodyPr/>
          <a:lstStyle/>
          <a:p>
            <a:r>
              <a:rPr lang="pl-PL" dirty="0" smtClean="0"/>
              <a:t>Rok liturgiczny - rok kościelny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1277157" y="5652609"/>
            <a:ext cx="9609666" cy="493712"/>
          </a:xfrm>
        </p:spPr>
        <p:txBody>
          <a:bodyPr/>
          <a:lstStyle/>
          <a:p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6072868" y="552541"/>
            <a:ext cx="2137893" cy="75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7586252" y="40611"/>
            <a:ext cx="460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Rozpoczęcie</a:t>
            </a:r>
            <a:r>
              <a:rPr lang="pl-PL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pl-PL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roku </a:t>
            </a:r>
            <a:r>
              <a:rPr lang="pl-PL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liturgicznego</a:t>
            </a:r>
            <a:endParaRPr lang="pl-PL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7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Adwent</a:t>
            </a:r>
            <a:endParaRPr lang="pl-PL" sz="80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3300" dirty="0" smtClean="0"/>
              <a:t>                       Jest pierwszym i rozpoczynającym wydarzeniem w roku liturgicznym. </a:t>
            </a:r>
            <a:endParaRPr lang="pl-PL" dirty="0" smtClean="0"/>
          </a:p>
          <a:p>
            <a:pPr marL="0" indent="0">
              <a:buNone/>
            </a:pPr>
            <a:r>
              <a:rPr lang="pl-PL" sz="5700" dirty="0" smtClean="0"/>
              <a:t>              Adwent</a:t>
            </a:r>
            <a:r>
              <a:rPr lang="pl-PL" dirty="0" smtClean="0"/>
              <a:t>- </a:t>
            </a:r>
            <a:r>
              <a:rPr lang="pl-PL" sz="3300" dirty="0" smtClean="0"/>
              <a:t>to okres , w którym czekamy na narodziny Pana Jezusa.</a:t>
            </a:r>
          </a:p>
          <a:p>
            <a:pPr marL="0" indent="0">
              <a:buNone/>
            </a:pPr>
            <a:r>
              <a:rPr lang="pl-PL" sz="3300" dirty="0" smtClean="0"/>
              <a:t> </a:t>
            </a:r>
            <a:r>
              <a:rPr lang="pl-PL" sz="3300" dirty="0"/>
              <a:t> </a:t>
            </a:r>
            <a:r>
              <a:rPr lang="pl-PL" sz="3300" dirty="0" smtClean="0"/>
              <a:t>                       Trwa on </a:t>
            </a:r>
            <a:r>
              <a:rPr lang="pl-PL" sz="3600" b="1" dirty="0" smtClean="0"/>
              <a:t>4 niedziele</a:t>
            </a:r>
            <a:r>
              <a:rPr lang="pl-PL" sz="3300" dirty="0" smtClean="0"/>
              <a:t>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sz="5200" dirty="0" smtClean="0"/>
              <a:t>Roraty</a:t>
            </a:r>
            <a:r>
              <a:rPr lang="pl-PL" dirty="0" smtClean="0"/>
              <a:t>-  </a:t>
            </a:r>
            <a:r>
              <a:rPr lang="pl-PL" sz="3600" dirty="0" smtClean="0"/>
              <a:t>pierwsza </a:t>
            </a:r>
            <a:r>
              <a:rPr lang="pl-PL" sz="3600" dirty="0"/>
              <a:t>msza o wschodzie słońca w okresie adwentu. Jest to msza wotywna o Najświętszej Maryi Pannie. Nazwa mszy pochodzi od jej introitu, który zaczyna się od słów „</a:t>
            </a:r>
            <a:r>
              <a:rPr lang="pl-PL" sz="3600" b="1" dirty="0" err="1"/>
              <a:t>rorate</a:t>
            </a:r>
            <a:r>
              <a:rPr lang="pl-PL" sz="3600" dirty="0"/>
              <a:t> </a:t>
            </a:r>
            <a:r>
              <a:rPr lang="pl-PL" sz="3600" dirty="0" err="1"/>
              <a:t>cæli</a:t>
            </a:r>
            <a:r>
              <a:rPr lang="pl-PL" sz="3600" dirty="0"/>
              <a:t> </a:t>
            </a:r>
            <a:r>
              <a:rPr lang="pl-PL" sz="3600" dirty="0" err="1"/>
              <a:t>desuper</a:t>
            </a:r>
            <a:r>
              <a:rPr lang="pl-PL" sz="3600" dirty="0" smtClean="0"/>
              <a:t>” – </a:t>
            </a:r>
            <a:br>
              <a:rPr lang="pl-PL" sz="3600" dirty="0" smtClean="0"/>
            </a:br>
            <a:r>
              <a:rPr lang="pl-PL" sz="3600" dirty="0" smtClean="0"/>
              <a:t>„</a:t>
            </a:r>
            <a:r>
              <a:rPr lang="pl-PL" sz="3600" dirty="0"/>
              <a:t>spuśćcie rosę niebiosa</a:t>
            </a:r>
            <a:r>
              <a:rPr lang="pl-PL" sz="3600" dirty="0" smtClean="0"/>
              <a:t>”.</a:t>
            </a:r>
          </a:p>
          <a:p>
            <a:pPr marL="0" indent="0">
              <a:buNone/>
            </a:pP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Podczas adwentu ksiądz zakłada </a:t>
            </a:r>
            <a:r>
              <a:rPr lang="pl-PL" sz="3600" dirty="0" smtClean="0">
                <a:solidFill>
                  <a:srgbClr val="7030A0"/>
                </a:solidFill>
              </a:rPr>
              <a:t>fioletowe </a:t>
            </a:r>
            <a:r>
              <a:rPr lang="pl-PL" sz="3600" dirty="0" smtClean="0"/>
              <a:t>szaty.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35" y="4307414"/>
            <a:ext cx="1107451" cy="18393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56932"/>
            <a:ext cx="1077412" cy="13324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22" y="939308"/>
            <a:ext cx="1618445" cy="12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9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Boże Narodzenie</a:t>
            </a:r>
            <a:endParaRPr lang="pl-PL" sz="7200" dirty="0">
              <a:solidFill>
                <a:srgbClr val="FFFF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To kolejne wydarzenie w roku liturgicznym. W tym okresie obowiązuje żółty(złoty) kolor szat.</a:t>
            </a:r>
          </a:p>
          <a:p>
            <a:r>
              <a:rPr lang="pl-PL" dirty="0" smtClean="0"/>
              <a:t>  W tym święcie jak sama nazwa wskazuję Pan Jezus się narodził. Jest to okres spędzania czasu </a:t>
            </a:r>
            <a:br>
              <a:rPr lang="pl-PL" dirty="0" smtClean="0"/>
            </a:br>
            <a:r>
              <a:rPr lang="pl-PL" dirty="0" smtClean="0"/>
              <a:t>w gronie najbliższych, kolędowania oraz dzielenia się opłatkiem.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Święto Chrztu Pańskiego kończy okres Bożego Narodzenia,</a:t>
            </a:r>
            <a:br>
              <a:rPr lang="pl-PL" dirty="0" smtClean="0"/>
            </a:br>
            <a:r>
              <a:rPr lang="pl-PL" dirty="0" smtClean="0"/>
              <a:t>a zaczyna okres zwykły.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76" y="3423982"/>
            <a:ext cx="1505198" cy="28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3679" y="794562"/>
            <a:ext cx="9601196" cy="1303867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Okres Zwykły </a:t>
            </a:r>
            <a:endParaRPr lang="pl-PL" sz="4800" dirty="0">
              <a:solidFill>
                <a:srgbClr val="92D05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1538086" y="5511800"/>
            <a:ext cx="9610725" cy="1346200"/>
          </a:xfrm>
        </p:spPr>
        <p:txBody>
          <a:bodyPr/>
          <a:lstStyle/>
          <a:p>
            <a:pPr algn="ctr"/>
            <a:r>
              <a:rPr lang="pl-PL" dirty="0"/>
              <a:t>Ksiądz zakłada wtedy </a:t>
            </a:r>
            <a:r>
              <a:rPr lang="pl-PL" dirty="0">
                <a:solidFill>
                  <a:srgbClr val="00B050"/>
                </a:solidFill>
              </a:rPr>
              <a:t>zieloną</a:t>
            </a:r>
            <a:r>
              <a:rPr lang="pl-PL" dirty="0"/>
              <a:t> </a:t>
            </a:r>
            <a:r>
              <a:rPr lang="pl-PL" dirty="0" smtClean="0"/>
              <a:t>szatę.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1695606" y="2585245"/>
            <a:ext cx="8594725" cy="2271712"/>
          </a:xfrm>
        </p:spPr>
        <p:txBody>
          <a:bodyPr>
            <a:normAutofit fontScale="25000" lnSpcReduction="20000"/>
          </a:bodyPr>
          <a:lstStyle/>
          <a:p>
            <a:r>
              <a:rPr lang="pl-PL" sz="7200" dirty="0" smtClean="0"/>
              <a:t>Występuje 2 razy w roku liturgiczny po Bożym Narodzeniu i Wielkanocy. </a:t>
            </a:r>
          </a:p>
          <a:p>
            <a:r>
              <a:rPr lang="pl-PL" sz="7200" dirty="0" smtClean="0"/>
              <a:t>W tym okresie występują takie święta jak: </a:t>
            </a:r>
          </a:p>
          <a:p>
            <a:r>
              <a:rPr lang="pl-PL" sz="7200" dirty="0" smtClean="0"/>
              <a:t>25 </a:t>
            </a:r>
            <a:r>
              <a:rPr lang="pl-PL" sz="7200" dirty="0"/>
              <a:t>stycznia – święto Nawrócenia św. Pawła Apostoła</a:t>
            </a:r>
          </a:p>
          <a:p>
            <a:r>
              <a:rPr lang="pl-PL" sz="7200" dirty="0"/>
              <a:t>2 lutego – święto Ofiarowania Pańskiego (Matki Bożej </a:t>
            </a:r>
            <a:r>
              <a:rPr lang="pl-PL" sz="7200" dirty="0" smtClean="0"/>
              <a:t>Gromnicznej)</a:t>
            </a:r>
          </a:p>
          <a:p>
            <a:r>
              <a:rPr lang="pl-PL" sz="7200" dirty="0" smtClean="0"/>
              <a:t>14 </a:t>
            </a:r>
            <a:r>
              <a:rPr lang="pl-PL" sz="7200" dirty="0"/>
              <a:t>lutego – święto świętych </a:t>
            </a:r>
            <a:r>
              <a:rPr lang="pl-PL" sz="7200" dirty="0" smtClean="0"/>
              <a:t>Cyryla i Metodego - patronów </a:t>
            </a:r>
            <a:r>
              <a:rPr lang="pl-PL" sz="7200" dirty="0"/>
              <a:t>Europy</a:t>
            </a:r>
          </a:p>
          <a:p>
            <a:r>
              <a:rPr lang="pl-PL" sz="7200" dirty="0"/>
              <a:t>22 lutego – święto Katedry św. Piotra, Apostoła</a:t>
            </a:r>
          </a:p>
          <a:p>
            <a:endParaRPr lang="pl-PL" sz="7200" dirty="0"/>
          </a:p>
          <a:p>
            <a:r>
              <a:rPr lang="pl-PL" sz="7200" dirty="0" smtClean="0"/>
              <a:t>To święta występujące po Chrzcie Pańskim, a przed Środą Popielcową.</a:t>
            </a:r>
            <a:endParaRPr lang="pl-PL" sz="7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5" y="794562"/>
            <a:ext cx="2358946" cy="23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694907"/>
            <a:ext cx="1577513" cy="262012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Wielki Post </a:t>
            </a:r>
            <a:endParaRPr lang="pl-PL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Kiedy się rozpoczyna?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Środa Popielcowa to wydarzenie, które rozpoczyna okres Wielkiego Postu.</a:t>
            </a:r>
          </a:p>
          <a:p>
            <a:r>
              <a:rPr lang="pl-PL" dirty="0" smtClean="0"/>
              <a:t>Wielki Post trwa 40 dni.</a:t>
            </a:r>
          </a:p>
          <a:p>
            <a:r>
              <a:rPr lang="pl-PL" dirty="0" smtClean="0"/>
              <a:t> Tak jak w przypadku Adwentu kolor szat to </a:t>
            </a:r>
            <a:r>
              <a:rPr lang="pl-PL" dirty="0" smtClean="0">
                <a:solidFill>
                  <a:srgbClr val="7030A0"/>
                </a:solidFill>
              </a:rPr>
              <a:t>fioletowy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743926" y="2942493"/>
            <a:ext cx="5152672" cy="2924908"/>
          </a:xfrm>
        </p:spPr>
        <p:txBody>
          <a:bodyPr>
            <a:normAutofit/>
          </a:bodyPr>
          <a:lstStyle/>
          <a:p>
            <a:r>
              <a:rPr lang="pl-PL" dirty="0"/>
              <a:t>Niedziela Palmowa </a:t>
            </a:r>
            <a:r>
              <a:rPr lang="pl-PL" dirty="0" smtClean="0"/>
              <a:t>to niedziela rozpoczynająca Wielki Tydzień. </a:t>
            </a:r>
            <a:r>
              <a:rPr lang="pl-PL" dirty="0"/>
              <a:t>Święto zostało ustanowione na pamiątkę </a:t>
            </a:r>
            <a:r>
              <a:rPr lang="pl-PL" dirty="0" smtClean="0"/>
              <a:t>przybycia Jezusa do Jerozolimy. </a:t>
            </a:r>
          </a:p>
          <a:p>
            <a:r>
              <a:rPr lang="pl-PL" dirty="0" smtClean="0"/>
              <a:t>Kończy się ten okres w dniu Zmartwychwstania Pana Jezusa.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6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6214" y="196520"/>
            <a:ext cx="9296398" cy="2007418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rgbClr val="C00000"/>
                </a:solidFill>
              </a:rPr>
              <a:t>Triduum Paschalne</a:t>
            </a:r>
            <a:endParaRPr lang="pl-PL" sz="9600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996463" y="1629508"/>
            <a:ext cx="9636368" cy="27806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6400" dirty="0" smtClean="0"/>
              <a:t>Triduum-Trzy</a:t>
            </a:r>
          </a:p>
          <a:p>
            <a:pPr>
              <a:lnSpc>
                <a:spcPct val="170000"/>
              </a:lnSpc>
            </a:pPr>
            <a:r>
              <a:rPr lang="pl-PL" sz="8000" dirty="0" smtClean="0"/>
              <a:t>         Triduum </a:t>
            </a:r>
            <a:r>
              <a:rPr lang="pl-PL" sz="8000" dirty="0"/>
              <a:t>Paschalne – najważniejsze wydarzenie w roku liturgicznym </a:t>
            </a:r>
            <a:r>
              <a:rPr lang="pl-PL" sz="8000" dirty="0" smtClean="0"/>
              <a:t>katolików oraz </a:t>
            </a:r>
            <a:r>
              <a:rPr lang="pl-PL" sz="8000" dirty="0"/>
              <a:t>starokatolików, którego istotą jest celebracja Misterium paschalnego: męki, śmierci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>i </a:t>
            </a:r>
            <a:r>
              <a:rPr lang="pl-PL" sz="8000" dirty="0"/>
              <a:t>zmartwychwstania Chrystusa. Rozpoczyna się wieczorną Mszą w Wielki Czwartek,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>kończy </a:t>
            </a:r>
            <a:r>
              <a:rPr lang="pl-PL" sz="8000" dirty="0"/>
              <a:t>zaś nieszporami Niedzieli </a:t>
            </a:r>
            <a:r>
              <a:rPr lang="pl-PL" sz="8000" dirty="0" smtClean="0"/>
              <a:t>Wielkanocnej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l-PL" dirty="0" smtClean="0">
                <a:solidFill>
                  <a:srgbClr val="C00000"/>
                </a:solidFill>
              </a:rPr>
              <a:t>Wychodzą nam 4 dni jak to zrobić, aby wyszły nam 3?</a:t>
            </a:r>
          </a:p>
          <a:p>
            <a:pPr algn="r"/>
            <a:r>
              <a:rPr lang="pl-PL" dirty="0" smtClean="0"/>
              <a:t>Liczymy od wieczora w Wielki Czwartek </a:t>
            </a:r>
          </a:p>
          <a:p>
            <a:pPr algn="r"/>
            <a:r>
              <a:rPr lang="pl-PL" dirty="0" smtClean="0"/>
              <a:t>dlatego, że wtedy odbyła się </a:t>
            </a:r>
            <a:r>
              <a:rPr lang="pl-PL" dirty="0"/>
              <a:t>O</a:t>
            </a:r>
            <a:r>
              <a:rPr lang="pl-PL" dirty="0" smtClean="0"/>
              <a:t>statnia Wieczerza w Wieczerniku. </a:t>
            </a:r>
          </a:p>
          <a:p>
            <a:pPr algn="r"/>
            <a:r>
              <a:rPr lang="pl-PL" dirty="0" smtClean="0"/>
              <a:t>Więc od wieczora do poranka niedzieli Zmartwychwstania wychodzą nam 3 dni.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82" y="3965172"/>
            <a:ext cx="2030531" cy="20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4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2388" y="591139"/>
            <a:ext cx="9609668" cy="1468800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Wielkanoc</a:t>
            </a:r>
            <a:endParaRPr lang="pl-PL" sz="8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86850" y="2258214"/>
            <a:ext cx="9359604" cy="357784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pl-PL" sz="7200" dirty="0" smtClean="0"/>
              <a:t>to dzień </a:t>
            </a:r>
            <a:br>
              <a:rPr lang="pl-PL" sz="7200" dirty="0" smtClean="0"/>
            </a:br>
            <a:r>
              <a:rPr lang="pl-PL" sz="7200" dirty="0" smtClean="0"/>
              <a:t>Zmartwychwstania Pana Jezusa .</a:t>
            </a:r>
          </a:p>
          <a:p>
            <a:pPr algn="ctr"/>
            <a:r>
              <a:rPr lang="pl-PL" sz="7200" dirty="0" smtClean="0"/>
              <a:t>W tym okresie ksiądz zakłada żółtą szatę, </a:t>
            </a:r>
          </a:p>
          <a:p>
            <a:pPr algn="ctr"/>
            <a:r>
              <a:rPr lang="pl-PL" sz="7200" dirty="0" smtClean="0"/>
              <a:t>podobnie jak w Boże Narodzenie. </a:t>
            </a:r>
          </a:p>
          <a:p>
            <a:pPr algn="ctr"/>
            <a:r>
              <a:rPr lang="pl-PL" sz="7200" dirty="0" smtClean="0"/>
              <a:t>Okres trwający w kościele katolickim 50 dni.</a:t>
            </a:r>
          </a:p>
          <a:p>
            <a:pPr algn="ctr"/>
            <a:r>
              <a:rPr lang="pl-PL" sz="7200" dirty="0" smtClean="0"/>
              <a:t>Zesłanie Ducha </a:t>
            </a:r>
            <a:r>
              <a:rPr lang="pl-PL" sz="7200" dirty="0"/>
              <a:t>Świętego kończy</a:t>
            </a: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7200" dirty="0" smtClean="0"/>
              <a:t>okres wielkanocny.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994" y="2541068"/>
            <a:ext cx="1865786" cy="34932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24" y="647236"/>
            <a:ext cx="2063316" cy="29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6769" y="1114110"/>
            <a:ext cx="7641572" cy="2203520"/>
          </a:xfrm>
        </p:spPr>
        <p:txBody>
          <a:bodyPr>
            <a:noAutofit/>
          </a:bodyPr>
          <a:lstStyle/>
          <a:p>
            <a:pPr algn="l"/>
            <a:r>
              <a:rPr lang="pl-PL" sz="8000" dirty="0" smtClean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Zesłanie </a:t>
            </a:r>
            <a:br>
              <a:rPr lang="pl-PL" sz="8000" dirty="0" smtClean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pl-PL" sz="8000" dirty="0" smtClean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Ducha Świętego</a:t>
            </a:r>
            <a:endParaRPr lang="pl-PL" sz="8000" dirty="0">
              <a:solidFill>
                <a:srgbClr val="00B0F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015067" y="3645877"/>
            <a:ext cx="8158690" cy="1154722"/>
          </a:xfrm>
        </p:spPr>
        <p:txBody>
          <a:bodyPr>
            <a:noAutofit/>
          </a:bodyPr>
          <a:lstStyle/>
          <a:p>
            <a:r>
              <a:rPr lang="pl-PL" dirty="0" smtClean="0"/>
              <a:t>-według </a:t>
            </a:r>
            <a:r>
              <a:rPr lang="pl-PL" dirty="0"/>
              <a:t>Dziejów Apostolskich wydarzenie, które miało miejsce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pierwsze po zmartwychwstaniu Jezusa święto Pięćdziesiątnicy. Na zebranych w wieczerniku apostołów zstąpił </a:t>
            </a:r>
            <a:r>
              <a:rPr lang="pl-PL" dirty="0">
                <a:solidFill>
                  <a:srgbClr val="00B0F0"/>
                </a:solidFill>
              </a:rPr>
              <a:t>Duch Święty. </a:t>
            </a:r>
            <a:r>
              <a:rPr lang="pl-PL" dirty="0"/>
              <a:t>Apostołowie zaczęli przemawiać w wielu językach oraz otrzymali inne dary duchowe – charyzmaty.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8" y="782435"/>
            <a:ext cx="4266482" cy="27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375</Words>
  <Application>Microsoft Office PowerPoint</Application>
  <PresentationFormat>Panoramiczny</PresentationFormat>
  <Paragraphs>56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Agency FB</vt:lpstr>
      <vt:lpstr>Algerian</vt:lpstr>
      <vt:lpstr>AngsanaUPC</vt:lpstr>
      <vt:lpstr>Arial</vt:lpstr>
      <vt:lpstr>Arial Black</vt:lpstr>
      <vt:lpstr>Broadway</vt:lpstr>
      <vt:lpstr>Garamond</vt:lpstr>
      <vt:lpstr>Organiczny</vt:lpstr>
      <vt:lpstr>Rok Liturgiczny</vt:lpstr>
      <vt:lpstr>Rok liturgiczny - rok kościelny</vt:lpstr>
      <vt:lpstr>Adwent</vt:lpstr>
      <vt:lpstr>Boże Narodzenie</vt:lpstr>
      <vt:lpstr>Okres Zwykły </vt:lpstr>
      <vt:lpstr>Wielki Post </vt:lpstr>
      <vt:lpstr>Triduum Paschalne</vt:lpstr>
      <vt:lpstr>Wielkanoc</vt:lpstr>
      <vt:lpstr>Zesłanie  Ducha Świętego</vt:lpstr>
      <vt:lpstr>Okres Zwykły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Liturgiczny</dc:title>
  <dc:creator>Kinga</dc:creator>
  <cp:lastModifiedBy>sala_11</cp:lastModifiedBy>
  <cp:revision>27</cp:revision>
  <dcterms:created xsi:type="dcterms:W3CDTF">2018-10-04T16:28:56Z</dcterms:created>
  <dcterms:modified xsi:type="dcterms:W3CDTF">2018-10-26T07:55:32Z</dcterms:modified>
</cp:coreProperties>
</file>