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3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530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066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4961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9443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798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2767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020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5206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0201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5179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2234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16.05.2019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0220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wikidata.org/wiki/Q67926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Klonowa_(gmina)" TargetMode="External"/><Relationship Id="rId2" Type="http://schemas.openxmlformats.org/officeDocument/2006/relationships/hyperlink" Target="http://klonowa.eu/gmin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klonow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C26C0AB-632B-4701-A5A6-052B75B7F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22A2853-A55A-47F7-902F-6DE7185D8D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A0A3D00-134B-401B-BED1-39F1B734C9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4F11129-8A77-4850-9BAB-FDA0CF4F3B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83553" y="893398"/>
            <a:ext cx="6019601" cy="3187208"/>
          </a:xfrm>
        </p:spPr>
        <p:txBody>
          <a:bodyPr>
            <a:normAutofit/>
          </a:bodyPr>
          <a:lstStyle/>
          <a:p>
            <a:r>
              <a:rPr lang="pl-PL">
                <a:cs typeface="Calibri Light"/>
              </a:rPr>
              <a:t>Moja mała ojczyzna Klonowa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85179" y="4573104"/>
            <a:ext cx="5987595" cy="16325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b="1" i="1" err="1">
                <a:latin typeface="Arial"/>
                <a:cs typeface="Arial"/>
              </a:rPr>
              <a:t>WebQuest</a:t>
            </a:r>
            <a:r>
              <a:rPr lang="pl-PL" b="1" i="1" dirty="0">
                <a:latin typeface="Arial"/>
                <a:cs typeface="Arial"/>
              </a:rPr>
              <a:t> skierowany jest do uczniów klasy I szkoły podstawowej</a:t>
            </a:r>
            <a:r>
              <a:rPr lang="pl-PL" dirty="0">
                <a:latin typeface="Arial"/>
                <a:cs typeface="Arial"/>
              </a:rPr>
              <a:t> </a:t>
            </a:r>
            <a:r>
              <a:rPr lang="pl-PL" dirty="0">
                <a:ea typeface="+mn-lt"/>
                <a:cs typeface="+mn-lt"/>
              </a:rPr>
              <a:t> </a:t>
            </a:r>
          </a:p>
          <a:p>
            <a:endParaRPr lang="pl-PL" dirty="0"/>
          </a:p>
          <a:p>
            <a:r>
              <a:rPr lang="pl-PL" dirty="0"/>
              <a:t>                                                              Urszula Szewczyk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xmlns="" id="{8672B99B-570A-4033-AA16-DD76CA7A66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72065" y="1280465"/>
            <a:ext cx="3135414" cy="4295088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01F0962A-67CC-42F6-ACDC-1E7718001098}"/>
              </a:ext>
            </a:extLst>
          </p:cNvPr>
          <p:cNvSpPr txBox="1"/>
          <p:nvPr/>
        </p:nvSpPr>
        <p:spPr>
          <a:xfrm>
            <a:off x="996718" y="5375498"/>
            <a:ext cx="3010761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To zdjęcie</a:t>
            </a:r>
            <a:r>
              <a:rPr lang="en-US" sz="700">
                <a:solidFill>
                  <a:srgbClr val="FFFFFF"/>
                </a:solidFill>
              </a:rPr>
              <a:t> wykonane przez nieznanego autora jest objęte licencją </a:t>
            </a: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9FDE6DE-9040-47CC-8648-78812E9C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6693061" cy="1356360"/>
          </a:xfrm>
        </p:spPr>
        <p:txBody>
          <a:bodyPr>
            <a:normAutofit/>
          </a:bodyPr>
          <a:lstStyle/>
          <a:p>
            <a:r>
              <a:rPr lang="pl-PL" b="1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733B772-A20D-4F2F-83F3-24CFA793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84231"/>
            <a:ext cx="6693061" cy="46999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pl-PL" sz="1500"/>
          </a:p>
          <a:p>
            <a:pPr>
              <a:buNone/>
            </a:pPr>
            <a:r>
              <a:rPr lang="pl-PL" sz="15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Często jest tak, że cudze chwalimy, a swego nie znamy.</a:t>
            </a:r>
            <a:endParaRPr lang="pl-PL" sz="15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pl-PL" sz="15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Nie wiemy, jakie piękne miejsca znajdują się w naszym kraju.</a:t>
            </a:r>
            <a:endParaRPr lang="pl-PL" sz="15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pl-PL" sz="15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Dlatego warto choćby przez chwilę wyruszyć na poznawanie Polski.</a:t>
            </a:r>
            <a:endParaRPr lang="pl-PL" sz="15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pl-PL" sz="15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Zapraszam teraz wszystkich w podróż do Klonowej.</a:t>
            </a:r>
            <a:endParaRPr lang="pl-PL" sz="15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pl-PL" sz="15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Poznamy interesujący region,  który charakteryzuje się pięknem krajobrazu, bogatą roślinnościom i świeżym powietrzem.</a:t>
            </a:r>
            <a:endParaRPr lang="pl-PL" sz="1500" b="1" i="1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pl-PL" sz="15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Stwórzmy, więc dla turystów, przewodnik po naszym najpiękniejszym  regionie jakim jest Klonowa. Zachęćmy Polaków, a może i obcokrajowców do przyjeżdżania do Klonowej, by podziwiać nasze piękne zielone i spokojne tereny.</a:t>
            </a:r>
            <a:endParaRPr lang="pl-PL" sz="1500" dirty="0">
              <a:solidFill>
                <a:schemeClr val="tx1"/>
              </a:solidFill>
              <a:latin typeface="Arial"/>
            </a:endParaRPr>
          </a:p>
          <a:p>
            <a:pPr>
              <a:buNone/>
            </a:pPr>
            <a:endParaRPr lang="pl-PL" sz="1500"/>
          </a:p>
          <a:p>
            <a:pPr marL="45720" indent="0">
              <a:buNone/>
            </a:pPr>
            <a:endParaRPr lang="pl-PL" sz="1500">
              <a:latin typeface="Arial"/>
              <a:cs typeface="Arial"/>
            </a:endParaRPr>
          </a:p>
        </p:txBody>
      </p:sp>
      <p:pic>
        <p:nvPicPr>
          <p:cNvPr id="4" name="Obraz 4" descr="Obraz zawierający zewnętrzne, drzewo, niebo, budynek&#10;&#10;Opis wygenerowany przy bardzo wysokim poziomie pewności">
            <a:extLst>
              <a:ext uri="{FF2B5EF4-FFF2-40B4-BE49-F238E27FC236}">
                <a16:creationId xmlns:a16="http://schemas.microsoft.com/office/drawing/2014/main" xmlns="" id="{6E6B3D0F-9C81-4F08-9D19-B8C29AF554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0108" r="41725" b="-2"/>
          <a:stretch/>
        </p:blipFill>
        <p:spPr>
          <a:xfrm>
            <a:off x="8310622" y="243840"/>
            <a:ext cx="3646837" cy="637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005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068520-4C2A-4682-A047-4BD731BC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D227442-8D37-45CE-9825-B32140858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  <a:t>Rozpoczynamy podróż po Klonowej.</a:t>
            </a:r>
            <a:endParaRPr lang="pl-PL">
              <a:solidFill>
                <a:schemeClr val="tx1"/>
              </a:solidFill>
            </a:endParaRPr>
          </a:p>
          <a:p>
            <a:pPr algn="just"/>
            <a: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  <a:t>Załóżmy, że przyjeżdżają do nas znajomi, którzy chcieliby zobaczyć najpiękniejsze i najbardziej niezwykłe miejsca w Klonowej. Musimy im pomóc w dokonaniu wyboru, gdzie warto udać się w podróż.</a:t>
            </a:r>
            <a:endParaRPr lang="pl-PL">
              <a:solidFill>
                <a:schemeClr val="tx1"/>
              </a:solidFill>
            </a:endParaRPr>
          </a:p>
          <a:p>
            <a:pPr algn="just"/>
            <a: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  <a:t>I tu zaczyna się wasza praca :-)</a:t>
            </a:r>
            <a:endParaRPr lang="pl-PL">
              <a:solidFill>
                <a:schemeClr val="tx1"/>
              </a:solidFill>
            </a:endParaRPr>
          </a:p>
          <a:p>
            <a:pPr algn="just"/>
            <a: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  <a:t>Waszym zadaniem będzie stworzenie folderu promującego naszą gminę. W folderze tym musicie umieścić jak najwięcej informacji dotyczących Klonowej. Folder może być wykonany w postaci prezentacji multimedialnej lub pracy plastycznej dowolnego formatu.</a:t>
            </a:r>
            <a:endParaRPr lang="pl-PL" b="1" i="1">
              <a:solidFill>
                <a:schemeClr val="tx1"/>
              </a:solidFill>
            </a:endParaRPr>
          </a:p>
          <a:p>
            <a:pPr algn="just"/>
            <a: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  <a:t>Efekty swojej pracy przedstawicie kolegom z klasy, którzy wcielą się w rolę  gości. Zobaczymy czy uda się wam przekonać ich do odwiedzenia naszej gminy.</a:t>
            </a:r>
            <a:endParaRPr lang="pl-PL" b="1" i="1">
              <a:solidFill>
                <a:schemeClr val="tx1"/>
              </a:solidFill>
            </a:endParaRPr>
          </a:p>
          <a:p>
            <a:endParaRPr lang="pl-PL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8554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E658106-7187-45A3-B785-EE249BCF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53794"/>
          </a:xfrm>
        </p:spPr>
        <p:txBody>
          <a:bodyPr/>
          <a:lstStyle/>
          <a:p>
            <a:r>
              <a:rPr lang="pl-PL" b="1" dirty="0"/>
              <a:t>Proces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76E74513-E424-49DB-A157-F10B4942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68571"/>
            <a:ext cx="9872871" cy="4728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Poniżej znajdziecie opis kolejnych etapów przez które trzeba przejść, aby wykonać zadanie.</a:t>
            </a:r>
            <a:endParaRPr lang="pl-PL" sz="120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Na wykonanie zadania macie  tydzień (pracować możecie zarówno w czasie lekcji jak i  w domu). Po upływie tego czasu na jednej lekcji zaprezentujecie wyniki swojej pracy.</a:t>
            </a:r>
            <a:endParaRPr lang="pl-PL" sz="120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1. Podzielcie się na 4  grupy.</a:t>
            </a:r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2. W każdej grupie wybierzcie lidera odpowiedzialnego za podział zadań w grupie i za ewentualny kontakt z nauczycielem.</a:t>
            </a:r>
            <a:endParaRPr lang="pl-PL" sz="120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3. Szukacie informacji, zdjęć, filmów w Internecie, korzystając z materiałów zamieszczonych w dziale źródła. Oprócz zasobów Internetowych warto także skorzystać z książek, przewodników, albumów.</a:t>
            </a:r>
            <a:endParaRPr lang="pl-PL" sz="1200" b="1" i="1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4. Każda grupa powinna zgromadzić informacje dotyczące:</a:t>
            </a:r>
            <a:endParaRPr lang="pl-PL" sz="120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-</a:t>
            </a:r>
            <a:r>
              <a:rPr lang="pl-PL" sz="12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         </a:t>
            </a:r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położenia geograficznego;</a:t>
            </a:r>
            <a:endParaRPr lang="pl-PL" sz="120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-</a:t>
            </a:r>
            <a:r>
              <a:rPr lang="pl-PL" sz="12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         </a:t>
            </a:r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zabytków występujących w regionie;</a:t>
            </a:r>
            <a:endParaRPr lang="pl-PL" sz="120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-</a:t>
            </a:r>
            <a:r>
              <a:rPr lang="pl-PL" sz="120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         </a:t>
            </a:r>
            <a:r>
              <a:rPr lang="pl-PL" sz="1200" b="1" i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niezwykłych obiektów przyrodniczych.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l-PL" sz="1200" b="1" i="1" dirty="0">
                <a:solidFill>
                  <a:schemeClr val="tx1"/>
                </a:solidFill>
                <a:ea typeface="+mn-lt"/>
                <a:cs typeface="+mn-lt"/>
              </a:rPr>
              <a:t>5. Zdobyte informacje i zdjęcia umieszczacie w prezentacji lub na plakacie.</a:t>
            </a:r>
            <a:endParaRPr lang="pl-PL" sz="120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pl-PL" sz="1200" b="1" i="1" dirty="0">
                <a:solidFill>
                  <a:schemeClr val="tx1"/>
                </a:solidFill>
                <a:ea typeface="+mn-lt"/>
                <a:cs typeface="+mn-lt"/>
              </a:rPr>
              <a:t>6. Prezentujecie efekty swojej pracy przed innymi uczniami. Podczas pokazu będziecie zachęcać zgromadzonych do odwiedzenia naszej gminy.</a:t>
            </a:r>
            <a:endParaRPr lang="pl-PL" sz="1200" b="1" i="1">
              <a:solidFill>
                <a:schemeClr val="tx1"/>
              </a:solidFill>
            </a:endParaRPr>
          </a:p>
          <a:p>
            <a:pPr algn="just"/>
            <a:endParaRPr lang="pl-PL" sz="1200" dirty="0"/>
          </a:p>
          <a:p>
            <a:pPr algn="just"/>
            <a:endParaRPr lang="pl-PL" sz="1200" b="1" i="1" dirty="0"/>
          </a:p>
          <a:p>
            <a:endParaRPr lang="pl-PL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1085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F6E5861-424F-4375-980C-575B31F65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38776"/>
          </a:xfrm>
        </p:spPr>
        <p:txBody>
          <a:bodyPr/>
          <a:lstStyle/>
          <a:p>
            <a:r>
              <a:rPr lang="pl-PL" b="1" dirty="0"/>
              <a:t>Kryteria</a:t>
            </a:r>
            <a:r>
              <a:rPr lang="pl-PL" dirty="0"/>
              <a:t> oceniania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0A23D38-498F-49BA-B66F-3116B1306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53551"/>
            <a:ext cx="9872871" cy="46424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200" b="1" i="1" dirty="0">
                <a:solidFill>
                  <a:schemeClr val="tx1"/>
                </a:solidFill>
                <a:latin typeface="Arial"/>
                <a:cs typeface="Arial"/>
              </a:rPr>
              <a:t>Każda osoba z grypy będzie oceniona zgodnie z tym, w jakim stopniu udało się jej zrealizować przyjęte zadanie. Oceniany także będzie sposób przekazania wszystkich informacji innym osobom.</a:t>
            </a:r>
            <a:r>
              <a:rPr lang="pl-PL" sz="12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51B839DE-3803-432B-9376-D84CEA388F0C}"/>
              </a:ext>
            </a:extLst>
          </p:cNvPr>
          <p:cNvSpPr txBox="1"/>
          <p:nvPr/>
        </p:nvSpPr>
        <p:spPr>
          <a:xfrm>
            <a:off x="4206815" y="28984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l-PL">
              <a:latin typeface="Segoe UI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5F817BBA-E7A6-4F7F-A5D5-CAF1380BB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3161721"/>
              </p:ext>
            </p:extLst>
          </p:nvPr>
        </p:nvGraphicFramePr>
        <p:xfrm>
          <a:off x="2631056" y="2070339"/>
          <a:ext cx="5620150" cy="4127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38">
                  <a:extLst>
                    <a:ext uri="{9D8B030D-6E8A-4147-A177-3AD203B41FA5}">
                      <a16:colId xmlns:a16="http://schemas.microsoft.com/office/drawing/2014/main" xmlns="" val="1839129120"/>
                    </a:ext>
                  </a:extLst>
                </a:gridCol>
                <a:gridCol w="1125019">
                  <a:extLst>
                    <a:ext uri="{9D8B030D-6E8A-4147-A177-3AD203B41FA5}">
                      <a16:colId xmlns:a16="http://schemas.microsoft.com/office/drawing/2014/main" xmlns="" val="3734915223"/>
                    </a:ext>
                  </a:extLst>
                </a:gridCol>
                <a:gridCol w="1125019">
                  <a:extLst>
                    <a:ext uri="{9D8B030D-6E8A-4147-A177-3AD203B41FA5}">
                      <a16:colId xmlns:a16="http://schemas.microsoft.com/office/drawing/2014/main" xmlns="" val="456636797"/>
                    </a:ext>
                  </a:extLst>
                </a:gridCol>
                <a:gridCol w="1125019">
                  <a:extLst>
                    <a:ext uri="{9D8B030D-6E8A-4147-A177-3AD203B41FA5}">
                      <a16:colId xmlns:a16="http://schemas.microsoft.com/office/drawing/2014/main" xmlns="" val="2064618882"/>
                    </a:ext>
                  </a:extLst>
                </a:gridCol>
                <a:gridCol w="1419255">
                  <a:extLst>
                    <a:ext uri="{9D8B030D-6E8A-4147-A177-3AD203B41FA5}">
                      <a16:colId xmlns:a16="http://schemas.microsoft.com/office/drawing/2014/main" xmlns="" val="2818380542"/>
                    </a:ext>
                  </a:extLst>
                </a:gridCol>
              </a:tblGrid>
              <a:tr h="562729"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>Wymagania</a:t>
                      </a:r>
                      <a:endParaRPr lang="pl-PL" b="1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/>
                      </a:r>
                      <a:br>
                        <a:rPr lang="pl-PL" sz="800">
                          <a:effectLst/>
                        </a:rPr>
                      </a:br>
                      <a:r>
                        <a:rPr lang="pl-PL" sz="800">
                          <a:effectLst/>
                        </a:rPr>
                        <a:t>Podstawowe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/>
                      </a:r>
                      <a:br>
                        <a:rPr lang="pl-PL" sz="800">
                          <a:effectLst/>
                        </a:rPr>
                      </a:br>
                      <a:r>
                        <a:rPr lang="pl-PL" sz="800">
                          <a:effectLst/>
                        </a:rPr>
                        <a:t>Rozszerzające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/>
                      </a:r>
                      <a:br>
                        <a:rPr lang="pl-PL" sz="800">
                          <a:effectLst/>
                        </a:rPr>
                      </a:br>
                      <a:r>
                        <a:rPr lang="pl-PL" sz="800">
                          <a:effectLst/>
                        </a:rPr>
                        <a:t>Dopełniające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>
                          <a:effectLst/>
                        </a:rPr>
                        <a:t/>
                      </a:r>
                      <a:br>
                        <a:rPr lang="pl-PL" sz="800">
                          <a:effectLst/>
                        </a:rPr>
                      </a:br>
                      <a:r>
                        <a:rPr lang="pl-PL" sz="800">
                          <a:effectLst/>
                        </a:rPr>
                        <a:t>Wykraczające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2645016744"/>
                  </a:ext>
                </a:extLst>
              </a:tr>
              <a:tr h="1045233"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Opracowanie tematu​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Prezentacja/ plakat zawiera bardzo mało informacji​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Prezentacja/plakat zawiera istotne informacje, umieszczone w sposób chaotyczny​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Prezentacja/plakat zawiera dużo informacji, które tworzą logiczną całość, pojawiają się drobne błędy​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Prezentacja/plakat zawiera wszystkie istotne informacje, praca bezbłędna​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956006464"/>
                  </a:ext>
                </a:extLst>
              </a:tr>
              <a:tr h="1112232"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Estetyka pracy (jakość prezentacji​/plakat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Prezentacja/ plakat mało ciekawa, nieestetyczna, uboga w szczegóły, brak elementów graficznych.​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Prezentacja/plakat wykonana w sposób poprawny, uboga strona graficzna​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Prezentacja/plakat wykonana w sposób staranny i pomysłowy​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Prezentacja/plakat wykonana bardzo dobrze, wykorzystano wszystkie możliwości programu, wiele ciekawych elementów graficznych.​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33779048"/>
                  </a:ext>
                </a:extLst>
              </a:tr>
              <a:tr h="884351"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Styl i forma prezentacji ustnej​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Brak przygotowania, wypowiedź mało ciekawa, błędy językowe​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Wypowiedź ciekawa, brak zaangażowania, niewielkie błędy językowe​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Grupa zaangażowana, informacje przekazane w sposób ciekawy​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Członkowie grupy bardzo dobrze przygotowani, wypowiedzi bardzo ciekawe​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2715210904"/>
                  </a:ext>
                </a:extLst>
              </a:tr>
              <a:tr h="522616"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Umiejętność współpracy ​</a:t>
                      </a:r>
                      <a:br>
                        <a:rPr lang="pl-PL" sz="800">
                          <a:effectLst/>
                        </a:rPr>
                      </a:br>
                      <a:r>
                        <a:rPr lang="pl-PL" sz="800">
                          <a:effectLst/>
                        </a:rPr>
                        <a:t>w grupie​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Brak współpracy w grupie​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Praca w większości indywidualna​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Dobra współpraca​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800">
                          <a:effectLst/>
                        </a:rPr>
                        <a:t>Znakomita współpraca​</a:t>
                      </a:r>
                      <a:endParaRPr lang="pl-PL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4172406295"/>
                  </a:ext>
                </a:extLst>
              </a:tr>
            </a:tbl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704F0B14-240C-4075-B837-C848E8AEBD0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3696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8D7D25-A096-4E4A-9029-758EFA8C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Konkluzja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461FC5A-63B1-4F7A-8311-53DCAA4D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" indent="0" algn="just">
              <a:buNone/>
            </a:pPr>
            <a: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  <a:t>W dobie dalekich, zagranicznych wycieczek często zapominamy o pięknie naszego kraju, Polski. </a:t>
            </a:r>
            <a:b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  <a:t>Liczę, że dzięki swoim „ małym podróżom” wzbogaciliście posiadaną wiedzę i odkryliście jak piękna jest nasza gmina. A po zapoznaniu się z przygotowanymi folderami promującymi gminę  Klonowa wasi koledzy wybiorą się w podróż do niej.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pl-PL" b="1" i="1" dirty="0">
                <a:solidFill>
                  <a:schemeClr val="tx1"/>
                </a:solidFill>
                <a:ea typeface="+mn-lt"/>
                <a:cs typeface="+mn-lt"/>
              </a:rPr>
              <a:t>Życzę niezapomnianych wrażeń z podróży po naszej małej ojczyźnie Klonowej.</a:t>
            </a:r>
            <a:endParaRPr lang="pl-PL" dirty="0">
              <a:solidFill>
                <a:schemeClr val="tx1"/>
              </a:solidFill>
            </a:endParaRPr>
          </a:p>
          <a:p>
            <a:endParaRPr lang="pl-PL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0234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D9BD9F-9B5A-4B7B-B96A-BEEBBA213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7F63BDE-733F-4E46-886A-DEC3756CE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20976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b="1" i="1" dirty="0">
                <a:solidFill>
                  <a:schemeClr val="tx1"/>
                </a:solidFill>
                <a:latin typeface="Arial"/>
                <a:cs typeface="Arial"/>
              </a:rPr>
              <a:t>Poniżej znajdziecie linki do stron zawierających tekst i grafikę, które mogą wam się przydać przy realizacji projektu.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r>
              <a:rPr lang="pl-PL" dirty="0">
                <a:hlinkClick r:id="rId2"/>
              </a:rPr>
              <a:t>klonowa.eu/gmina</a:t>
            </a:r>
          </a:p>
          <a:p>
            <a:r>
              <a:rPr lang="pl-PL" dirty="0">
                <a:hlinkClick r:id="rId3"/>
              </a:rPr>
              <a:t>pl.wikipedia.org/wiki/Klonowa_(gmina)</a:t>
            </a:r>
          </a:p>
          <a:p>
            <a:r>
              <a:rPr lang="pl-PL" dirty="0">
                <a:hlinkClick r:id="rId4"/>
              </a:rPr>
              <a:t>www.facebook.com/klonowa/</a:t>
            </a:r>
          </a:p>
          <a:p>
            <a:endParaRPr lang="pl-PL" dirty="0"/>
          </a:p>
          <a:p>
            <a:pPr marL="45720" indent="0">
              <a:buNone/>
            </a:pPr>
            <a:endParaRPr lang="pl-PL" dirty="0"/>
          </a:p>
          <a:p>
            <a:pPr marL="45720" indent="0">
              <a:buNone/>
            </a:pP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CD114D84-F490-4FD8-AB51-FAEE83E5C7C9}"/>
              </a:ext>
            </a:extLst>
          </p:cNvPr>
          <p:cNvSpPr txBox="1"/>
          <p:nvPr/>
        </p:nvSpPr>
        <p:spPr>
          <a:xfrm>
            <a:off x="6075872" y="5055079"/>
            <a:ext cx="376399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 Black"/>
                <a:cs typeface="Calibri"/>
              </a:rPr>
              <a:t>Powodzenia</a:t>
            </a:r>
            <a:r>
              <a:rPr lang="en-US" sz="2400" dirty="0">
                <a:latin typeface="Arial Black"/>
                <a:cs typeface="Calibri"/>
              </a:rPr>
              <a:t>!</a:t>
            </a:r>
          </a:p>
        </p:txBody>
      </p:sp>
      <p:pic>
        <p:nvPicPr>
          <p:cNvPr id="7" name="Obraz 7" descr="Obraz zawierający drzewo, zewnętrzne, trawa, roślina&#10;&#10;Opis wygenerowany przy bardzo wysokim poziomie pewności">
            <a:extLst>
              <a:ext uri="{FF2B5EF4-FFF2-40B4-BE49-F238E27FC236}">
                <a16:creationId xmlns:a16="http://schemas.microsoft.com/office/drawing/2014/main" xmlns="" id="{771AB015-C194-4B19-BE1E-B29DE9E4988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97948" y="2729545"/>
            <a:ext cx="3217652" cy="214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0343722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423</Words>
  <Application>Microsoft Office PowerPoint</Application>
  <PresentationFormat>Niestandardowy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Podstawa</vt:lpstr>
      <vt:lpstr>Moja mała ojczyzna Klonowa</vt:lpstr>
      <vt:lpstr>Wprowadzenie</vt:lpstr>
      <vt:lpstr>Zadanie</vt:lpstr>
      <vt:lpstr>Proces</vt:lpstr>
      <vt:lpstr>Kryteria oceniania</vt:lpstr>
      <vt:lpstr>Konkluzja</vt:lpstr>
      <vt:lpstr>Źródła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mała ojczyzna Klonowa</dc:title>
  <dc:creator>Zespół Szkół</dc:creator>
  <cp:lastModifiedBy>Użytkownik systemu Windows</cp:lastModifiedBy>
  <cp:revision>3</cp:revision>
  <dcterms:created xsi:type="dcterms:W3CDTF">2012-08-15T16:54:36Z</dcterms:created>
  <dcterms:modified xsi:type="dcterms:W3CDTF">2019-05-16T11:46:44Z</dcterms:modified>
</cp:coreProperties>
</file>